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</p:sldIdLst>
  <p:sldSz cy="5143500" cx="9144000"/>
  <p:notesSz cx="6858000" cy="9144000"/>
  <p:embeddedFontLst>
    <p:embeddedFont>
      <p:font typeface="Fira Sans Extra Condensed Medium"/>
      <p:regular r:id="rId57"/>
      <p:bold r:id="rId58"/>
      <p:italic r:id="rId59"/>
      <p:boldItalic r:id="rId60"/>
    </p:embeddedFont>
    <p:embeddedFont>
      <p:font typeface="Alata"/>
      <p:regular r:id="rId61"/>
    </p:embeddedFont>
    <p:embeddedFont>
      <p:font typeface="Livvic"/>
      <p:regular r:id="rId62"/>
      <p:bold r:id="rId63"/>
      <p:italic r:id="rId64"/>
      <p:boldItalic r:id="rId65"/>
    </p:embeddedFont>
    <p:embeddedFont>
      <p:font typeface="Catamaran Light"/>
      <p:regular r:id="rId66"/>
      <p:bold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05B05D1-990A-49DE-844E-1253CBD8382F}">
  <a:tblStyle styleId="{605B05D1-990A-49DE-844E-1253CBD838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Livvic-regular.fntdata"/><Relationship Id="rId61" Type="http://schemas.openxmlformats.org/officeDocument/2006/relationships/font" Target="fonts/Alata-regular.fntdata"/><Relationship Id="rId20" Type="http://schemas.openxmlformats.org/officeDocument/2006/relationships/slide" Target="slides/slide15.xml"/><Relationship Id="rId64" Type="http://schemas.openxmlformats.org/officeDocument/2006/relationships/font" Target="fonts/Livvic-italic.fntdata"/><Relationship Id="rId63" Type="http://schemas.openxmlformats.org/officeDocument/2006/relationships/font" Target="fonts/Livvic-bold.fntdata"/><Relationship Id="rId22" Type="http://schemas.openxmlformats.org/officeDocument/2006/relationships/slide" Target="slides/slide17.xml"/><Relationship Id="rId66" Type="http://schemas.openxmlformats.org/officeDocument/2006/relationships/font" Target="fonts/CatamaranLight-regular.fntdata"/><Relationship Id="rId21" Type="http://schemas.openxmlformats.org/officeDocument/2006/relationships/slide" Target="slides/slide16.xml"/><Relationship Id="rId65" Type="http://schemas.openxmlformats.org/officeDocument/2006/relationships/font" Target="fonts/Livvic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7" Type="http://schemas.openxmlformats.org/officeDocument/2006/relationships/font" Target="fonts/CatamaranLight-bold.fntdata"/><Relationship Id="rId60" Type="http://schemas.openxmlformats.org/officeDocument/2006/relationships/font" Target="fonts/FiraSansExtraCondensedMedium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FiraSansExtraCondensedMedium-regular.fntdata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font" Target="fonts/FiraSansExtraCondensedMedium-italic.fntdata"/><Relationship Id="rId14" Type="http://schemas.openxmlformats.org/officeDocument/2006/relationships/slide" Target="slides/slide9.xml"/><Relationship Id="rId58" Type="http://schemas.openxmlformats.org/officeDocument/2006/relationships/font" Target="fonts/FiraSansExtraCondensedMedium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gif>
</file>

<file path=ppt/media/image54.gif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e36c68839a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e36c68839a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e36c68839a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e36c68839a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e36c68839a_0_1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e36c68839a_0_1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e36c68839a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e36c68839a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(the red attributes are categorical) To make the data visualization easier, </a:t>
            </a:r>
            <a:r>
              <a:rPr lang="en">
                <a:solidFill>
                  <a:schemeClr val="dk1"/>
                </a:solidFill>
              </a:rPr>
              <a:t>w</a:t>
            </a:r>
            <a:r>
              <a:rPr lang="en">
                <a:solidFill>
                  <a:schemeClr val="dk1"/>
                </a:solidFill>
              </a:rPr>
              <a:t>e change the categorical attributes from int or float to object.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e36c68839a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e36c68839a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Histogram for numerical data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e36c68839a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e36c68839a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 Chart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e36c68839a_0_8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e36c68839a_0_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e36c68839a_0_8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e36c68839a_0_8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e36c68839a_0_8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e36c68839a_0_8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e36c68839a_0_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e36c68839a_0_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3e13d9a7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3e13d9a7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e36c68839a_0_8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e36c68839a_0_8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e36c68839a_0_8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e36c68839a_0_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e36c68839a_0_8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e36c68839a_0_8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e36c68839a_0_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e36c68839a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e36c68839a_0_9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e36c68839a_0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e36c68839a_0_9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e36c68839a_0_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e36c68839a_0_1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e36c68839a_0_1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e36c68839a_0_10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e36c68839a_0_1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e36c68839a_0_1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e36c68839a_0_1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e36c68839a_0_9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e36c68839a_0_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descriptive statistics is for our numerical attributes,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ount are the total observations</a:t>
            </a:r>
            <a:br>
              <a:rPr lang="en"/>
            </a:br>
            <a:r>
              <a:rPr lang="en"/>
              <a:t>Means </a:t>
            </a:r>
            <a:br>
              <a:rPr lang="en"/>
            </a:br>
            <a:r>
              <a:rPr lang="en"/>
              <a:t>Std =</a:t>
            </a:r>
            <a:br>
              <a:rPr lang="en"/>
            </a:br>
            <a:r>
              <a:rPr lang="en"/>
              <a:t>Min amount = </a:t>
            </a:r>
            <a:br>
              <a:rPr lang="en"/>
            </a:br>
            <a:r>
              <a:rPr lang="en"/>
              <a:t>1st, 2nd, 3rd Quartile = 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e36c68839a_0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e36c68839a_0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e36c68839a_0_9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e36c68839a_0_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hal = 0.42, the higher the thal, the higher chances that person to have heart disease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Resting blood pressure, cholesterol, and ‘oldpeak(stress test depression label)’ have moderate relationship with age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e36c68839a_0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e36c68839a_0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6c68839a_0_1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6c68839a_0_1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1. </a:t>
            </a:r>
            <a:r>
              <a:rPr lang="en" sz="1400">
                <a:solidFill>
                  <a:schemeClr val="dk1"/>
                </a:solidFill>
              </a:rPr>
              <a:t>One-Hot Encoding is a technique used in data Pre-processing to convert categorical variables into a numerical representation that can be used for machine learning algorithms.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2. Separating Dependent Features, and then perform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3. Normalization using Min-Max Method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4.The dataset will be splitted into 80:20 ratio (80% training and 20% testing).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e36c68839a_0_1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e36c68839a_0_1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e36c68839a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e36c68839a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e36c68839a_0_1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1e36c68839a_0_1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e36c68839a_0_1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e36c68839a_0_1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e36c68839a_0_1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e36c68839a_0_1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e36c68839a_0_1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e36c68839a_0_1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e36c68839a_0_1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e36c68839a_0_1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e36c68839a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e36c68839a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e36c68839a_0_1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e36c68839a_0_1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e36c68839a_0_1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e36c68839a_0_1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1e36c68839a_0_1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1e36c68839a_0_1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the 4 best models to perform Features Importance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e36c68839a_0_1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e36c68839a_0_1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e36c68839a_0_1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e36c68839a_0_1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e36c68839a_0_1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1e36c68839a_0_1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e36c68839a_0_1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e36c68839a_0_1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e36c68839a_0_1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1e36c68839a_0_1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e36c68839a_0_1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1e36c68839a_0_1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1e36c68839a_0_1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1e36c68839a_0_1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e36c68839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e36c68839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1e36c68839a_0_1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1e36c68839a_0_1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e36c68839a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e36c68839a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36c68839a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e36c68839a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e36c68839a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e36c68839a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e36c68839a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e36c68839a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35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CUSTOM_38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ctrTitle"/>
          </p:nvPr>
        </p:nvSpPr>
        <p:spPr>
          <a:xfrm>
            <a:off x="769725" y="1310050"/>
            <a:ext cx="343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6" name="Google Shape;76;p12"/>
          <p:cNvSpPr txBox="1"/>
          <p:nvPr>
            <p:ph hasCustomPrompt="1" idx="2" type="title"/>
          </p:nvPr>
        </p:nvSpPr>
        <p:spPr>
          <a:xfrm rot="5400000">
            <a:off x="7142178" y="3570226"/>
            <a:ext cx="1738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30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" name="Google Shape;80;p13"/>
          <p:cNvSpPr txBox="1"/>
          <p:nvPr>
            <p:ph idx="1" type="subTitle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13"/>
          <p:cNvSpPr txBox="1"/>
          <p:nvPr>
            <p:ph idx="2" type="ctrTitle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2" name="Google Shape;82;p13"/>
          <p:cNvSpPr txBox="1"/>
          <p:nvPr>
            <p:ph idx="3" type="subTitle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13"/>
          <p:cNvSpPr txBox="1"/>
          <p:nvPr>
            <p:ph idx="4" type="ctrTitle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" name="Google Shape;84;p13"/>
          <p:cNvSpPr txBox="1"/>
          <p:nvPr>
            <p:ph idx="5" type="subTitle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13"/>
          <p:cNvSpPr txBox="1"/>
          <p:nvPr>
            <p:ph idx="6" type="ctrTitle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" name="Google Shape;86;p13"/>
          <p:cNvSpPr txBox="1"/>
          <p:nvPr>
            <p:ph idx="7" type="ctrTitle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" name="Google Shape;87;p13"/>
          <p:cNvSpPr txBox="1"/>
          <p:nvPr>
            <p:ph idx="8" type="subTitle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13"/>
          <p:cNvSpPr txBox="1"/>
          <p:nvPr>
            <p:ph idx="9" type="ctrTitle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9" name="Google Shape;89;p13"/>
          <p:cNvSpPr txBox="1"/>
          <p:nvPr>
            <p:ph idx="13" type="subTitle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0" name="Google Shape;90;p13"/>
          <p:cNvSpPr txBox="1"/>
          <p:nvPr>
            <p:ph idx="14" type="ctrTitle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13"/>
          <p:cNvSpPr txBox="1"/>
          <p:nvPr>
            <p:ph idx="15" type="subTitle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2" name="Google Shape;9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3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CUSTOM_2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idx="1" type="subTitle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8" name="Google Shape;98;p15"/>
          <p:cNvSpPr txBox="1"/>
          <p:nvPr>
            <p:ph idx="2" type="subTitle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9" name="Google Shape;99;p15"/>
          <p:cNvSpPr txBox="1"/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15"/>
          <p:cNvSpPr txBox="1"/>
          <p:nvPr>
            <p:ph idx="3" type="ctrTitle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1" name="Google Shape;101;p15"/>
          <p:cNvSpPr txBox="1"/>
          <p:nvPr>
            <p:ph idx="4" type="ctrTitle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1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3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idx="1" type="subTitle"/>
          </p:nvPr>
        </p:nvSpPr>
        <p:spPr>
          <a:xfrm>
            <a:off x="2258125" y="3106325"/>
            <a:ext cx="3029100" cy="10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type="ctrTitle"/>
          </p:nvPr>
        </p:nvSpPr>
        <p:spPr>
          <a:xfrm rot="5400000">
            <a:off x="7241489" y="1041025"/>
            <a:ext cx="1702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6" name="Google Shape;106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4">
  <p:cSld name="CUSTOM_33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idx="1" type="subTitle"/>
          </p:nvPr>
        </p:nvSpPr>
        <p:spPr>
          <a:xfrm flipH="1">
            <a:off x="840600" y="2432150"/>
            <a:ext cx="1650300" cy="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2" type="subTitle"/>
          </p:nvPr>
        </p:nvSpPr>
        <p:spPr>
          <a:xfrm>
            <a:off x="4702174" y="1049093"/>
            <a:ext cx="1960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type="ctrTitle"/>
          </p:nvPr>
        </p:nvSpPr>
        <p:spPr>
          <a:xfrm>
            <a:off x="-533400" y="2047350"/>
            <a:ext cx="3024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1" name="Google Shape;111;p17"/>
          <p:cNvSpPr txBox="1"/>
          <p:nvPr>
            <p:ph idx="3" type="ctrTitle"/>
          </p:nvPr>
        </p:nvSpPr>
        <p:spPr>
          <a:xfrm>
            <a:off x="4702174" y="66429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2" name="Google Shape;112;p17"/>
          <p:cNvSpPr txBox="1"/>
          <p:nvPr>
            <p:ph idx="4" type="subTitle"/>
          </p:nvPr>
        </p:nvSpPr>
        <p:spPr>
          <a:xfrm>
            <a:off x="4702174" y="3788925"/>
            <a:ext cx="2214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3" name="Google Shape;113;p17"/>
          <p:cNvSpPr txBox="1"/>
          <p:nvPr>
            <p:ph idx="5" type="ctrTitle"/>
          </p:nvPr>
        </p:nvSpPr>
        <p:spPr>
          <a:xfrm>
            <a:off x="4702174" y="3389725"/>
            <a:ext cx="24756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4" name="Google Shape;114;p17"/>
          <p:cNvSpPr txBox="1"/>
          <p:nvPr>
            <p:ph idx="6"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5" name="Google Shape;115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1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34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8" name="Google Shape;118;p18"/>
          <p:cNvSpPr txBox="1"/>
          <p:nvPr>
            <p:ph idx="1" type="subTitle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9" name="Google Shape;119;p18"/>
          <p:cNvSpPr txBox="1"/>
          <p:nvPr>
            <p:ph idx="2" type="ctrTitle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" name="Google Shape;120;p18"/>
          <p:cNvSpPr txBox="1"/>
          <p:nvPr>
            <p:ph idx="3" type="subTitle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1" name="Google Shape;121;p18"/>
          <p:cNvSpPr txBox="1"/>
          <p:nvPr>
            <p:ph idx="4" type="ctrTitle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2" name="Google Shape;122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6">
  <p:cSld name="CUSTOM_11_1_2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5" name="Google Shape;125;p19"/>
          <p:cNvSpPr txBox="1"/>
          <p:nvPr>
            <p:ph idx="1" type="subTitle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6" name="Google Shape;12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25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9" name="Google Shape;129;p20"/>
          <p:cNvSpPr txBox="1"/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000000"/>
                </a:solidFill>
              </a:defRPr>
            </a:lvl1pPr>
            <a:lvl2pPr lvl="1">
              <a:buNone/>
              <a:defRPr>
                <a:solidFill>
                  <a:srgbClr val="000000"/>
                </a:solidFill>
              </a:defRPr>
            </a:lvl2pPr>
            <a:lvl3pPr lvl="2">
              <a:buNone/>
              <a:defRPr>
                <a:solidFill>
                  <a:srgbClr val="000000"/>
                </a:solidFill>
              </a:defRPr>
            </a:lvl3pPr>
            <a:lvl4pPr lvl="3">
              <a:buNone/>
              <a:defRPr>
                <a:solidFill>
                  <a:srgbClr val="000000"/>
                </a:solidFill>
              </a:defRPr>
            </a:lvl4pPr>
            <a:lvl5pPr lvl="4">
              <a:buNone/>
              <a:defRPr>
                <a:solidFill>
                  <a:srgbClr val="000000"/>
                </a:solidFill>
              </a:defRPr>
            </a:lvl5pPr>
            <a:lvl6pPr lvl="5">
              <a:buNone/>
              <a:defRPr>
                <a:solidFill>
                  <a:srgbClr val="000000"/>
                </a:solidFill>
              </a:defRPr>
            </a:lvl6pPr>
            <a:lvl7pPr lvl="6">
              <a:buNone/>
              <a:defRPr>
                <a:solidFill>
                  <a:srgbClr val="000000"/>
                </a:solidFill>
              </a:defRPr>
            </a:lvl7pPr>
            <a:lvl8pPr lvl="7">
              <a:buNone/>
              <a:defRPr>
                <a:solidFill>
                  <a:srgbClr val="000000"/>
                </a:solidFill>
              </a:defRPr>
            </a:lvl8pPr>
            <a:lvl9pPr lvl="8"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3" type="ctrTitle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" name="Google Shape;18;p3"/>
          <p:cNvSpPr txBox="1"/>
          <p:nvPr>
            <p:ph idx="4" type="subTitle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6" type="ctrTitle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7" type="subTitle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9" type="ctrTitle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" name="Google Shape;24;p3"/>
          <p:cNvSpPr txBox="1"/>
          <p:nvPr>
            <p:ph idx="13" type="ctrTitle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" name="Google Shape;25;p3"/>
          <p:cNvSpPr txBox="1"/>
          <p:nvPr>
            <p:ph idx="14" type="subTitle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6" type="ctrTitle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8" name="Google Shape;28;p3"/>
          <p:cNvSpPr txBox="1"/>
          <p:nvPr>
            <p:ph idx="17" type="subTitle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9" name="Google Shape;29;p3"/>
          <p:cNvSpPr txBox="1"/>
          <p:nvPr>
            <p:ph hasCustomPrompt="1"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25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642050" y="127755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4" name="Google Shape;134;p21"/>
          <p:cNvSpPr txBox="1"/>
          <p:nvPr>
            <p:ph idx="2" type="subTitle"/>
          </p:nvPr>
        </p:nvSpPr>
        <p:spPr>
          <a:xfrm>
            <a:off x="642050" y="540000"/>
            <a:ext cx="4655400" cy="9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000000"/>
                </a:solidFill>
              </a:defRPr>
            </a:lvl1pPr>
            <a:lvl2pPr lvl="1">
              <a:buNone/>
              <a:defRPr>
                <a:solidFill>
                  <a:srgbClr val="000000"/>
                </a:solidFill>
              </a:defRPr>
            </a:lvl2pPr>
            <a:lvl3pPr lvl="2">
              <a:buNone/>
              <a:defRPr>
                <a:solidFill>
                  <a:srgbClr val="000000"/>
                </a:solidFill>
              </a:defRPr>
            </a:lvl3pPr>
            <a:lvl4pPr lvl="3">
              <a:buNone/>
              <a:defRPr>
                <a:solidFill>
                  <a:srgbClr val="000000"/>
                </a:solidFill>
              </a:defRPr>
            </a:lvl4pPr>
            <a:lvl5pPr lvl="4">
              <a:buNone/>
              <a:defRPr>
                <a:solidFill>
                  <a:srgbClr val="000000"/>
                </a:solidFill>
              </a:defRPr>
            </a:lvl5pPr>
            <a:lvl6pPr lvl="5">
              <a:buNone/>
              <a:defRPr>
                <a:solidFill>
                  <a:srgbClr val="000000"/>
                </a:solidFill>
              </a:defRPr>
            </a:lvl6pPr>
            <a:lvl7pPr lvl="6">
              <a:buNone/>
              <a:defRPr>
                <a:solidFill>
                  <a:srgbClr val="000000"/>
                </a:solidFill>
              </a:defRPr>
            </a:lvl7pPr>
            <a:lvl8pPr lvl="7">
              <a:buNone/>
              <a:defRPr>
                <a:solidFill>
                  <a:srgbClr val="000000"/>
                </a:solidFill>
              </a:defRPr>
            </a:lvl8pPr>
            <a:lvl9pPr lvl="8"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3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1">
  <p:cSld name="CUSTOM_27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8" name="Google Shape;38;p5"/>
          <p:cNvSpPr txBox="1"/>
          <p:nvPr>
            <p:ph idx="2" type="ctrTitle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" name="Google Shape;39;p5"/>
          <p:cNvSpPr txBox="1"/>
          <p:nvPr>
            <p:ph idx="3" type="subTitle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0" name="Google Shape;40;p5"/>
          <p:cNvSpPr txBox="1"/>
          <p:nvPr>
            <p:ph idx="4" type="ctrTitle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5"/>
          <p:cNvSpPr txBox="1"/>
          <p:nvPr>
            <p:ph idx="5" type="subTitle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2" name="Google Shape;42;p5"/>
          <p:cNvSpPr txBox="1"/>
          <p:nvPr>
            <p:ph idx="6" type="ctrTitle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3" name="Google Shape;43;p5"/>
          <p:cNvSpPr txBox="1"/>
          <p:nvPr>
            <p:ph idx="7" type="ctrTitle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" name="Google Shape;44;p5"/>
          <p:cNvSpPr txBox="1"/>
          <p:nvPr>
            <p:ph idx="8" type="subTitle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27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1" type="subTitle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9" name="Google Shape;49;p6"/>
          <p:cNvSpPr txBox="1"/>
          <p:nvPr>
            <p:ph idx="2" type="ctrTitle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3" type="subTitle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1" name="Google Shape;51;p6"/>
          <p:cNvSpPr txBox="1"/>
          <p:nvPr>
            <p:ph idx="4" type="ctrTitle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2" name="Google Shape;52;p6"/>
          <p:cNvSpPr txBox="1"/>
          <p:nvPr>
            <p:ph idx="5" type="ctrTitle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53" name="Google Shape;53;p6"/>
          <p:cNvSpPr txBox="1"/>
          <p:nvPr>
            <p:ph idx="6" type="subTitle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14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1" type="subTitle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8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/>
          <p:nvPr>
            <p:ph idx="1" type="subTitle"/>
          </p:nvPr>
        </p:nvSpPr>
        <p:spPr>
          <a:xfrm>
            <a:off x="915175" y="3380775"/>
            <a:ext cx="39606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2" type="subTitle"/>
          </p:nvPr>
        </p:nvSpPr>
        <p:spPr>
          <a:xfrm>
            <a:off x="915175" y="4004575"/>
            <a:ext cx="1821000" cy="2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16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idx="1" type="subTitle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idx="1" type="subTitle"/>
          </p:nvPr>
        </p:nvSpPr>
        <p:spPr>
          <a:xfrm flipH="1">
            <a:off x="4189625" y="3380460"/>
            <a:ext cx="2951400" cy="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5.png"/><Relationship Id="rId4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Relationship Id="rId4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8.png"/><Relationship Id="rId4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7.png"/><Relationship Id="rId4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9.png"/><Relationship Id="rId4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2.png"/><Relationship Id="rId4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1.png"/><Relationship Id="rId4" Type="http://schemas.openxmlformats.org/officeDocument/2006/relationships/image" Target="../media/image30.png"/><Relationship Id="rId5" Type="http://schemas.openxmlformats.org/officeDocument/2006/relationships/image" Target="../media/image29.png"/><Relationship Id="rId6" Type="http://schemas.openxmlformats.org/officeDocument/2006/relationships/image" Target="../media/image3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7.png"/><Relationship Id="rId4" Type="http://schemas.openxmlformats.org/officeDocument/2006/relationships/image" Target="../media/image4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0.png"/><Relationship Id="rId4" Type="http://schemas.openxmlformats.org/officeDocument/2006/relationships/image" Target="../media/image4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4.png"/><Relationship Id="rId4" Type="http://schemas.openxmlformats.org/officeDocument/2006/relationships/image" Target="../media/image4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2.png"/><Relationship Id="rId4" Type="http://schemas.openxmlformats.org/officeDocument/2006/relationships/image" Target="../media/image5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3.gif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4.gif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hyperlink" Target="https://www.kaggle.com/datasets/johnsmith88/heart-disease-dataset" TargetMode="External"/><Relationship Id="rId4" Type="http://schemas.openxmlformats.org/officeDocument/2006/relationships/hyperlink" Target="https://www.kaggle.com/datasets/johnsmith88/heart-disease-dataset/discussion/401933" TargetMode="External"/><Relationship Id="rId5" Type="http://schemas.openxmlformats.org/officeDocument/2006/relationships/hyperlink" Target="https://slidesgo.com/theme/engineering-project-proposal" TargetMode="External"/><Relationship Id="rId6" Type="http://schemas.openxmlformats.org/officeDocument/2006/relationships/hyperlink" Target="http://ielab.ie.nthu.edu.tw/109_IIE_project/2/109IIE_proj2_1_word.pdf" TargetMode="Externa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2214590" y="0"/>
            <a:ext cx="69294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/>
          <p:nvPr/>
        </p:nvSpPr>
        <p:spPr>
          <a:xfrm rot="5400000">
            <a:off x="1040975" y="354150"/>
            <a:ext cx="3863400" cy="4755300"/>
          </a:xfrm>
          <a:prstGeom prst="rect">
            <a:avLst/>
          </a:prstGeom>
          <a:solidFill>
            <a:srgbClr val="908269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 txBox="1"/>
          <p:nvPr>
            <p:ph type="ctrTitle"/>
          </p:nvPr>
        </p:nvSpPr>
        <p:spPr>
          <a:xfrm>
            <a:off x="737975" y="971150"/>
            <a:ext cx="4469400" cy="230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</a:rPr>
              <a:t>Heart Disease Analysis and Prediction</a:t>
            </a:r>
            <a:endParaRPr sz="3800">
              <a:solidFill>
                <a:schemeClr val="lt1"/>
              </a:solidFill>
            </a:endParaRPr>
          </a:p>
        </p:txBody>
      </p:sp>
      <p:sp>
        <p:nvSpPr>
          <p:cNvPr id="143" name="Google Shape;143;p22"/>
          <p:cNvSpPr/>
          <p:nvPr/>
        </p:nvSpPr>
        <p:spPr>
          <a:xfrm flipH="1" rot="-5400000">
            <a:off x="7101450" y="2621250"/>
            <a:ext cx="38640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2"/>
          <p:cNvSpPr txBox="1"/>
          <p:nvPr/>
        </p:nvSpPr>
        <p:spPr>
          <a:xfrm>
            <a:off x="1388525" y="3016100"/>
            <a:ext cx="3168300" cy="14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</a:rPr>
              <a:t>組別：第5組</a:t>
            </a:r>
            <a:endParaRPr b="1" sz="1800">
              <a:solidFill>
                <a:schemeClr val="accent2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</a:rPr>
              <a:t>指導教授：蔡孟勳</a:t>
            </a:r>
            <a:r>
              <a:rPr b="1" lang="en" sz="1800">
                <a:solidFill>
                  <a:schemeClr val="accent2"/>
                </a:solidFill>
              </a:rPr>
              <a:t>教授</a:t>
            </a:r>
            <a:endParaRPr b="1" sz="1800">
              <a:solidFill>
                <a:schemeClr val="accent2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</a:rPr>
              <a:t>組員：4110029026 林瑋成、 4109066033 魏才金</a:t>
            </a:r>
            <a:endParaRPr b="1" sz="18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2"/>
              </a:solidFill>
            </a:endParaRPr>
          </a:p>
        </p:txBody>
      </p:sp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/>
          <p:nvPr/>
        </p:nvSpPr>
        <p:spPr>
          <a:xfrm>
            <a:off x="0" y="0"/>
            <a:ext cx="91440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1"/>
          <p:cNvSpPr txBox="1"/>
          <p:nvPr/>
        </p:nvSpPr>
        <p:spPr>
          <a:xfrm>
            <a:off x="165875" y="107850"/>
            <a:ext cx="665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Fishbone Diagram - Solutions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250" name="Google Shape;250;p31"/>
          <p:cNvPicPr preferRelativeResize="0"/>
          <p:nvPr/>
        </p:nvPicPr>
        <p:blipFill rotWithShape="1">
          <a:blip r:embed="rId3">
            <a:alphaModFix/>
          </a:blip>
          <a:srcRect b="18185" l="3208" r="6920" t="26388"/>
          <a:stretch/>
        </p:blipFill>
        <p:spPr>
          <a:xfrm>
            <a:off x="427538" y="1147625"/>
            <a:ext cx="8288927" cy="3833998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6" name="Google Shape;256;p32"/>
          <p:cNvGraphicFramePr/>
          <p:nvPr/>
        </p:nvGraphicFramePr>
        <p:xfrm>
          <a:off x="290575" y="511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{605B05D1-990A-49DE-844E-1253CBD8382F}</a:tableStyleId>
              </a:tblPr>
              <a:tblGrid>
                <a:gridCol w="992375"/>
                <a:gridCol w="1349300"/>
                <a:gridCol w="17725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Name</a:t>
                      </a:r>
                      <a:endParaRPr b="1"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中文名稱</a:t>
                      </a:r>
                      <a:endParaRPr b="1"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Information</a:t>
                      </a:r>
                      <a:endParaRPr b="1"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275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age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年齡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16D6E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numerical</a:t>
                      </a:r>
                      <a:endParaRPr sz="1200">
                        <a:solidFill>
                          <a:srgbClr val="116D6E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sex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性別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0 = female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1 = male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16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cp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胸部疼痛類型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0 = Typical angina 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1 = Atypical angina 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2 = Non-anginal pain 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3 = Asymptomatic 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trestbps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靜</a:t>
                      </a: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息血壓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16D6E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numerical</a:t>
                      </a:r>
                      <a:endParaRPr sz="1200">
                        <a:solidFill>
                          <a:srgbClr val="116D6E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chol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膽固醇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16D6E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numerical</a:t>
                      </a:r>
                      <a:endParaRPr sz="1200">
                        <a:solidFill>
                          <a:srgbClr val="116D6E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9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fbs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空腹血糖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  <a:latin typeface="Alata"/>
                          <a:ea typeface="Alata"/>
                          <a:cs typeface="Alata"/>
                          <a:sym typeface="Alata"/>
                        </a:rPr>
                        <a:t>If &gt; 120 mg/dl:</a:t>
                      </a:r>
                      <a:endParaRPr sz="1200">
                        <a:highlight>
                          <a:srgbClr val="FFFFFF"/>
                        </a:highlight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  <a:latin typeface="Alata"/>
                          <a:ea typeface="Alata"/>
                          <a:cs typeface="Alata"/>
                          <a:sym typeface="Alata"/>
                        </a:rPr>
                        <a:t>0= false </a:t>
                      </a:r>
                      <a:endParaRPr sz="1200">
                        <a:highlight>
                          <a:srgbClr val="FFFFFF"/>
                        </a:highlight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  <a:latin typeface="Alata"/>
                          <a:ea typeface="Alata"/>
                          <a:cs typeface="Alata"/>
                          <a:sym typeface="Alata"/>
                        </a:rPr>
                        <a:t>1 = true</a:t>
                      </a:r>
                      <a:r>
                        <a:rPr lang="en" sz="1200">
                          <a:latin typeface="Alata"/>
                          <a:ea typeface="Alata"/>
                          <a:cs typeface="Alata"/>
                          <a:sym typeface="Alata"/>
                        </a:rPr>
                        <a:t>	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42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restecg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靜息心電圖測量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0 = normal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1 = abnormality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2 = left ventricular hypertrophy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57" name="Google Shape;257;p32"/>
          <p:cNvGraphicFramePr/>
          <p:nvPr/>
        </p:nvGraphicFramePr>
        <p:xfrm>
          <a:off x="4703250" y="511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{605B05D1-990A-49DE-844E-1253CBD8382F}</a:tableStyleId>
              </a:tblPr>
              <a:tblGrid>
                <a:gridCol w="992375"/>
                <a:gridCol w="1421250"/>
                <a:gridCol w="1736550"/>
              </a:tblGrid>
              <a:tr h="382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Name</a:t>
                      </a:r>
                      <a:endParaRPr b="1"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中文名稱</a:t>
                      </a:r>
                      <a:endParaRPr b="1"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Information</a:t>
                      </a:r>
                      <a:endParaRPr b="1"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6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thalach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達到的最大心率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16D6E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numerical</a:t>
                      </a:r>
                      <a:endParaRPr sz="1200">
                        <a:solidFill>
                          <a:srgbClr val="116D6E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exang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運動誘發心絞痛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0 = false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1 = true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oldpeak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運動引起的S-T下降相較於休息 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16D6E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numerical</a:t>
                      </a:r>
                      <a:endParaRPr sz="1200">
                        <a:solidFill>
                          <a:srgbClr val="116D6E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slope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最高S-T段的斜率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0 = up sloping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1 = flat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2 = down sloping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0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ca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主要血管數量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0-4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thal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地中海貧血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(一種先天性貧血)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0 = NULL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1 = fixed defect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2 = normal blood flow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3 = reversible defect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B8405E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target</a:t>
                      </a:r>
                      <a:endParaRPr b="1" sz="1200">
                        <a:solidFill>
                          <a:srgbClr val="B8405E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B8405E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心臟病</a:t>
                      </a:r>
                      <a:endParaRPr b="1" sz="1200">
                        <a:solidFill>
                          <a:srgbClr val="B8405E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0 = false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1 = true</a:t>
                      </a:r>
                      <a:endParaRPr sz="1200">
                        <a:solidFill>
                          <a:schemeClr val="accent2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58" name="Google Shape;258;p32"/>
          <p:cNvSpPr/>
          <p:nvPr/>
        </p:nvSpPr>
        <p:spPr>
          <a:xfrm>
            <a:off x="0" y="0"/>
            <a:ext cx="9144000" cy="46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2"/>
          <p:cNvSpPr txBox="1"/>
          <p:nvPr/>
        </p:nvSpPr>
        <p:spPr>
          <a:xfrm>
            <a:off x="290575" y="-42300"/>
            <a:ext cx="2659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Data Attributes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60" name="Google Shape;260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/>
          <p:nvPr>
            <p:ph idx="9" type="ctrTitle"/>
          </p:nvPr>
        </p:nvSpPr>
        <p:spPr>
          <a:xfrm rot="5400000">
            <a:off x="7212419" y="1457745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TABLE OF CONTENTS</a:t>
            </a:r>
            <a:endParaRPr sz="2400"/>
          </a:p>
        </p:txBody>
      </p:sp>
      <p:sp>
        <p:nvSpPr>
          <p:cNvPr id="266" name="Google Shape;266;p33"/>
          <p:cNvSpPr/>
          <p:nvPr/>
        </p:nvSpPr>
        <p:spPr>
          <a:xfrm flipH="1" rot="-5400000">
            <a:off x="-957900" y="95925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3"/>
          <p:cNvSpPr txBox="1"/>
          <p:nvPr>
            <p:ph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03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68" name="Google Shape;268;p33"/>
          <p:cNvSpPr txBox="1"/>
          <p:nvPr>
            <p:ph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01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69" name="Google Shape;269;p33"/>
          <p:cNvSpPr txBox="1"/>
          <p:nvPr>
            <p:ph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0" name="Google Shape;270;p33"/>
          <p:cNvSpPr txBox="1"/>
          <p:nvPr>
            <p:ph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04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71" name="Google Shape;271;p33"/>
          <p:cNvSpPr txBox="1"/>
          <p:nvPr>
            <p:ph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05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72" name="Google Shape;272;p33"/>
          <p:cNvSpPr txBox="1"/>
          <p:nvPr/>
        </p:nvSpPr>
        <p:spPr>
          <a:xfrm>
            <a:off x="3515925" y="677825"/>
            <a:ext cx="353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Dataset Introduction 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73" name="Google Shape;273;p33"/>
          <p:cNvSpPr txBox="1"/>
          <p:nvPr/>
        </p:nvSpPr>
        <p:spPr>
          <a:xfrm>
            <a:off x="3515925" y="1500650"/>
            <a:ext cx="471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Data Analysis &amp; Pre-processing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74" name="Google Shape;274;p33"/>
          <p:cNvSpPr txBox="1"/>
          <p:nvPr/>
        </p:nvSpPr>
        <p:spPr>
          <a:xfrm>
            <a:off x="3515925" y="23353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Modeling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75" name="Google Shape;275;p33"/>
          <p:cNvSpPr txBox="1"/>
          <p:nvPr/>
        </p:nvSpPr>
        <p:spPr>
          <a:xfrm>
            <a:off x="3515925" y="3158150"/>
            <a:ext cx="44781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Evaluation and Conclusion 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76" name="Google Shape;276;p33"/>
          <p:cNvSpPr txBox="1"/>
          <p:nvPr/>
        </p:nvSpPr>
        <p:spPr>
          <a:xfrm>
            <a:off x="3515925" y="4064775"/>
            <a:ext cx="22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References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77" name="Google Shape;277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001" y="1522725"/>
            <a:ext cx="3186300" cy="351287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84" name="Google Shape;28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6813" y="889325"/>
            <a:ext cx="6030371" cy="5513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85" name="Google Shape;28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3425" y="1522725"/>
            <a:ext cx="3202947" cy="351287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6" name="Google Shape;286;p34"/>
          <p:cNvSpPr txBox="1"/>
          <p:nvPr/>
        </p:nvSpPr>
        <p:spPr>
          <a:xfrm>
            <a:off x="136075" y="62925"/>
            <a:ext cx="462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Fixing the Data Types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cxnSp>
        <p:nvCxnSpPr>
          <p:cNvPr id="287" name="Google Shape;287;p34"/>
          <p:cNvCxnSpPr/>
          <p:nvPr/>
        </p:nvCxnSpPr>
        <p:spPr>
          <a:xfrm flipH="1" rot="10800000">
            <a:off x="3524925" y="1651425"/>
            <a:ext cx="809400" cy="1717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8" name="Google Shape;288;p34"/>
          <p:cNvCxnSpPr/>
          <p:nvPr/>
        </p:nvCxnSpPr>
        <p:spPr>
          <a:xfrm>
            <a:off x="4864725" y="1654500"/>
            <a:ext cx="800400" cy="1708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9" name="Google Shape;289;p34"/>
          <p:cNvSpPr/>
          <p:nvPr/>
        </p:nvSpPr>
        <p:spPr>
          <a:xfrm>
            <a:off x="8236800" y="2517800"/>
            <a:ext cx="710400" cy="350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4"/>
          <p:cNvSpPr/>
          <p:nvPr/>
        </p:nvSpPr>
        <p:spPr>
          <a:xfrm>
            <a:off x="8236800" y="3173775"/>
            <a:ext cx="710400" cy="350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4"/>
          <p:cNvSpPr/>
          <p:nvPr/>
        </p:nvSpPr>
        <p:spPr>
          <a:xfrm>
            <a:off x="8236800" y="3991575"/>
            <a:ext cx="710400" cy="513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4"/>
          <p:cNvSpPr/>
          <p:nvPr/>
        </p:nvSpPr>
        <p:spPr>
          <a:xfrm>
            <a:off x="8236800" y="3665175"/>
            <a:ext cx="710400" cy="185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93223"/>
            <a:ext cx="9143998" cy="4549028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5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5"/>
          <p:cNvSpPr txBox="1"/>
          <p:nvPr/>
        </p:nvSpPr>
        <p:spPr>
          <a:xfrm>
            <a:off x="224825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Numerical Data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301" name="Google Shape;301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475" y="669300"/>
            <a:ext cx="7855059" cy="4474199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6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6"/>
          <p:cNvSpPr txBox="1"/>
          <p:nvPr/>
        </p:nvSpPr>
        <p:spPr>
          <a:xfrm>
            <a:off x="224800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Categorical Data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309" name="Google Shape;309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7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7"/>
          <p:cNvSpPr txBox="1"/>
          <p:nvPr/>
        </p:nvSpPr>
        <p:spPr>
          <a:xfrm>
            <a:off x="233800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sex 性別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16" name="Google Shape;31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025" y="541650"/>
            <a:ext cx="7643949" cy="461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8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8"/>
          <p:cNvSpPr txBox="1"/>
          <p:nvPr/>
        </p:nvSpPr>
        <p:spPr>
          <a:xfrm>
            <a:off x="233800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cp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胸部疼痛類型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24" name="Google Shape;32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013" y="541650"/>
            <a:ext cx="7643968" cy="461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8"/>
          <p:cNvSpPr txBox="1"/>
          <p:nvPr/>
        </p:nvSpPr>
        <p:spPr>
          <a:xfrm>
            <a:off x="6778250" y="1394675"/>
            <a:ext cx="2131800" cy="110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0 = Typical angina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1 = Atypical angina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2 = Non-anginal pain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3 = Asymptomatic</a:t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326" name="Google Shape;326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9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9"/>
          <p:cNvSpPr txBox="1"/>
          <p:nvPr/>
        </p:nvSpPr>
        <p:spPr>
          <a:xfrm>
            <a:off x="224800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fbs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空腹血糖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33" name="Google Shape;33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25" y="541650"/>
            <a:ext cx="7889746" cy="460184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40"/>
          <p:cNvSpPr txBox="1"/>
          <p:nvPr/>
        </p:nvSpPr>
        <p:spPr>
          <a:xfrm>
            <a:off x="224800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restecg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 靜息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心電圖測量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41" name="Google Shape;34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350" y="529200"/>
            <a:ext cx="7623311" cy="460184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40"/>
          <p:cNvSpPr txBox="1"/>
          <p:nvPr/>
        </p:nvSpPr>
        <p:spPr>
          <a:xfrm>
            <a:off x="7225950" y="1474675"/>
            <a:ext cx="1852200" cy="110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0 = normal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1 = abnormality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2 = left ventricular hypertrophy</a:t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343" name="Google Shape;343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idx="9" type="ctrTitle"/>
          </p:nvPr>
        </p:nvSpPr>
        <p:spPr>
          <a:xfrm rot="5400000">
            <a:off x="7212419" y="1457745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TABLE OF CONTENTS</a:t>
            </a:r>
            <a:endParaRPr sz="2400"/>
          </a:p>
        </p:txBody>
      </p:sp>
      <p:sp>
        <p:nvSpPr>
          <p:cNvPr id="151" name="Google Shape;151;p23"/>
          <p:cNvSpPr/>
          <p:nvPr/>
        </p:nvSpPr>
        <p:spPr>
          <a:xfrm flipH="1" rot="-5400000">
            <a:off x="-957900" y="95925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3"/>
          <p:cNvSpPr txBox="1"/>
          <p:nvPr>
            <p:ph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3" name="Google Shape;153;p23"/>
          <p:cNvSpPr txBox="1"/>
          <p:nvPr>
            <p:ph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4" name="Google Shape;154;p23"/>
          <p:cNvSpPr txBox="1"/>
          <p:nvPr>
            <p:ph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23"/>
          <p:cNvSpPr txBox="1"/>
          <p:nvPr>
            <p:ph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23"/>
          <p:cNvSpPr txBox="1"/>
          <p:nvPr>
            <p:ph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3515925" y="677825"/>
            <a:ext cx="353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Dataset </a:t>
            </a: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Introduction 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3515925" y="1500650"/>
            <a:ext cx="4703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Data Analysis &amp; Pre-processing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3515925" y="23353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Modeling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3515925" y="3158150"/>
            <a:ext cx="44781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Evaluation and </a:t>
            </a: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Conclusion 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3515925" y="4064775"/>
            <a:ext cx="22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References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62" name="Google Shape;16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1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1"/>
          <p:cNvSpPr txBox="1"/>
          <p:nvPr/>
        </p:nvSpPr>
        <p:spPr>
          <a:xfrm>
            <a:off x="224800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exang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運動誘發心絞痛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50" name="Google Shape;35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025" y="529200"/>
            <a:ext cx="7643949" cy="461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42"/>
          <p:cNvSpPr txBox="1"/>
          <p:nvPr/>
        </p:nvSpPr>
        <p:spPr>
          <a:xfrm>
            <a:off x="224825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slope 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最高S-T段的斜率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58" name="Google Shape;35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025" y="529200"/>
            <a:ext cx="7643949" cy="461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2"/>
          <p:cNvSpPr txBox="1"/>
          <p:nvPr/>
        </p:nvSpPr>
        <p:spPr>
          <a:xfrm>
            <a:off x="7291775" y="1517725"/>
            <a:ext cx="1776900" cy="877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0 = up sloping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1 = flat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2 = down sloping</a:t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360" name="Google Shape;360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3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3"/>
          <p:cNvSpPr txBox="1"/>
          <p:nvPr/>
        </p:nvSpPr>
        <p:spPr>
          <a:xfrm>
            <a:off x="224800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ca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主要血管數量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67" name="Google Shape;3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338" y="529200"/>
            <a:ext cx="7623324" cy="4601849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/>
          <p:cNvSpPr/>
          <p:nvPr/>
        </p:nvSpPr>
        <p:spPr>
          <a:xfrm>
            <a:off x="0" y="0"/>
            <a:ext cx="9144000" cy="5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4"/>
          <p:cNvSpPr txBox="1"/>
          <p:nvPr/>
        </p:nvSpPr>
        <p:spPr>
          <a:xfrm>
            <a:off x="224800" y="-12450"/>
            <a:ext cx="665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thal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地中海貧血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75" name="Google Shape;37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025" y="529200"/>
            <a:ext cx="7643962" cy="461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4"/>
          <p:cNvSpPr txBox="1"/>
          <p:nvPr/>
        </p:nvSpPr>
        <p:spPr>
          <a:xfrm>
            <a:off x="6831100" y="1634450"/>
            <a:ext cx="2196300" cy="110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0 = NULL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1 = fixed defect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2 = normal blood flow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3 = reversible defect</a:t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377" name="Google Shape;377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5"/>
          <p:cNvSpPr/>
          <p:nvPr/>
        </p:nvSpPr>
        <p:spPr>
          <a:xfrm rot="5400000">
            <a:off x="-504350" y="499350"/>
            <a:ext cx="5153400" cy="414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5"/>
          <p:cNvSpPr txBox="1"/>
          <p:nvPr/>
        </p:nvSpPr>
        <p:spPr>
          <a:xfrm>
            <a:off x="1118650" y="1168525"/>
            <a:ext cx="1907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age</a:t>
            </a: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年齡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84" name="Google Shape;38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5975" y="0"/>
            <a:ext cx="4628216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388" y="3964850"/>
            <a:ext cx="3682225" cy="87097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86" name="Google Shape;386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6"/>
          <p:cNvSpPr/>
          <p:nvPr/>
        </p:nvSpPr>
        <p:spPr>
          <a:xfrm rot="5400000">
            <a:off x="-504200" y="499500"/>
            <a:ext cx="5153400" cy="414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6"/>
          <p:cNvSpPr txBox="1"/>
          <p:nvPr/>
        </p:nvSpPr>
        <p:spPr>
          <a:xfrm>
            <a:off x="1118650" y="1168525"/>
            <a:ext cx="1907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trestbps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靜息血壓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393" name="Google Shape;39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525" y="-4950"/>
            <a:ext cx="4678979" cy="515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600" y="4145675"/>
            <a:ext cx="3683801" cy="6675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5" name="Google Shape;395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7"/>
          <p:cNvSpPr/>
          <p:nvPr/>
        </p:nvSpPr>
        <p:spPr>
          <a:xfrm rot="5400000">
            <a:off x="-504200" y="499500"/>
            <a:ext cx="5153400" cy="414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7"/>
          <p:cNvSpPr txBox="1"/>
          <p:nvPr/>
        </p:nvSpPr>
        <p:spPr>
          <a:xfrm>
            <a:off x="1118650" y="1178525"/>
            <a:ext cx="1907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chol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膽固醇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02" name="Google Shape;40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6475" y="0"/>
            <a:ext cx="466998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175" y="4180275"/>
            <a:ext cx="3718651" cy="7089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04" name="Google Shape;404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8"/>
          <p:cNvSpPr/>
          <p:nvPr/>
        </p:nvSpPr>
        <p:spPr>
          <a:xfrm rot="5400000">
            <a:off x="-504200" y="499500"/>
            <a:ext cx="5153400" cy="414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48"/>
          <p:cNvSpPr txBox="1"/>
          <p:nvPr/>
        </p:nvSpPr>
        <p:spPr>
          <a:xfrm>
            <a:off x="691600" y="1168525"/>
            <a:ext cx="2761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thalach </a:t>
            </a:r>
            <a:endParaRPr b="1" sz="2800">
              <a:solidFill>
                <a:srgbClr val="FFFFFF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達到的最大心率</a:t>
            </a:r>
            <a:endParaRPr b="1" sz="2800">
              <a:solidFill>
                <a:srgbClr val="FFFFF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11" name="Google Shape;41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4575" y="0"/>
            <a:ext cx="466999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174" y="3916325"/>
            <a:ext cx="3516650" cy="72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13" name="Google Shape;413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9"/>
          <p:cNvSpPr/>
          <p:nvPr/>
        </p:nvSpPr>
        <p:spPr>
          <a:xfrm rot="5400000">
            <a:off x="-504200" y="499500"/>
            <a:ext cx="5153400" cy="414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9"/>
          <p:cNvSpPr txBox="1"/>
          <p:nvPr/>
        </p:nvSpPr>
        <p:spPr>
          <a:xfrm>
            <a:off x="687700" y="1158550"/>
            <a:ext cx="2769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oldpeak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運動引起的S-T下降相較於休息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20" name="Google Shape;42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6525" y="-4950"/>
            <a:ext cx="4599926" cy="515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501" y="3877600"/>
            <a:ext cx="3474001" cy="818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22" name="Google Shape;422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0"/>
          <p:cNvSpPr/>
          <p:nvPr/>
        </p:nvSpPr>
        <p:spPr>
          <a:xfrm>
            <a:off x="0" y="0"/>
            <a:ext cx="91440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50"/>
          <p:cNvSpPr txBox="1"/>
          <p:nvPr/>
        </p:nvSpPr>
        <p:spPr>
          <a:xfrm>
            <a:off x="165875" y="107850"/>
            <a:ext cx="665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Data Analysis - Descriptive Statistics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29" name="Google Shape;42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463"/>
            <a:ext cx="8839200" cy="2634428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30" name="Google Shape;430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500" y="4135099"/>
            <a:ext cx="7877451" cy="5349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31" name="Google Shape;431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idx="9" type="ctrTitle"/>
          </p:nvPr>
        </p:nvSpPr>
        <p:spPr>
          <a:xfrm rot="5400000">
            <a:off x="7212419" y="1457745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TABLE OF CONTENTS</a:t>
            </a:r>
            <a:endParaRPr sz="2400"/>
          </a:p>
        </p:txBody>
      </p:sp>
      <p:sp>
        <p:nvSpPr>
          <p:cNvPr id="168" name="Google Shape;168;p24"/>
          <p:cNvSpPr/>
          <p:nvPr/>
        </p:nvSpPr>
        <p:spPr>
          <a:xfrm flipH="1" rot="-5400000">
            <a:off x="-957900" y="95925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 txBox="1"/>
          <p:nvPr>
            <p:ph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03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70" name="Google Shape;170;p24"/>
          <p:cNvSpPr txBox="1"/>
          <p:nvPr>
            <p:ph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1" name="Google Shape;171;p24"/>
          <p:cNvSpPr txBox="1"/>
          <p:nvPr>
            <p:ph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02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72" name="Google Shape;172;p24"/>
          <p:cNvSpPr txBox="1"/>
          <p:nvPr>
            <p:ph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04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73" name="Google Shape;173;p24"/>
          <p:cNvSpPr txBox="1"/>
          <p:nvPr>
            <p:ph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05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3515925" y="677825"/>
            <a:ext cx="353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Dataset Introduction 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3515925" y="1500650"/>
            <a:ext cx="474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Data Analysis &amp; </a:t>
            </a: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Pre-processing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3515925" y="23353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Modeling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77" name="Google Shape;177;p24"/>
          <p:cNvSpPr txBox="1"/>
          <p:nvPr/>
        </p:nvSpPr>
        <p:spPr>
          <a:xfrm>
            <a:off x="3515925" y="3158150"/>
            <a:ext cx="44781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Evaluation and Conclusion 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3515925" y="4064775"/>
            <a:ext cx="22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References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79" name="Google Shape;179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1"/>
          <p:cNvSpPr/>
          <p:nvPr/>
        </p:nvSpPr>
        <p:spPr>
          <a:xfrm>
            <a:off x="0" y="0"/>
            <a:ext cx="91440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51"/>
          <p:cNvSpPr txBox="1"/>
          <p:nvPr/>
        </p:nvSpPr>
        <p:spPr>
          <a:xfrm>
            <a:off x="165875" y="107850"/>
            <a:ext cx="665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Data Analysis - Correlation heatmap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38" name="Google Shape;43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63" y="831300"/>
            <a:ext cx="9072074" cy="4255551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51"/>
          <p:cNvSpPr/>
          <p:nvPr/>
        </p:nvSpPr>
        <p:spPr>
          <a:xfrm>
            <a:off x="1843400" y="1106050"/>
            <a:ext cx="791400" cy="341700"/>
          </a:xfrm>
          <a:prstGeom prst="ellipse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51"/>
          <p:cNvSpPr/>
          <p:nvPr/>
        </p:nvSpPr>
        <p:spPr>
          <a:xfrm>
            <a:off x="3097325" y="1106050"/>
            <a:ext cx="791400" cy="341700"/>
          </a:xfrm>
          <a:prstGeom prst="ellipse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51"/>
          <p:cNvSpPr/>
          <p:nvPr/>
        </p:nvSpPr>
        <p:spPr>
          <a:xfrm>
            <a:off x="5682125" y="1106050"/>
            <a:ext cx="791400" cy="341700"/>
          </a:xfrm>
          <a:prstGeom prst="ellipse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51"/>
          <p:cNvSpPr/>
          <p:nvPr/>
        </p:nvSpPr>
        <p:spPr>
          <a:xfrm>
            <a:off x="7012500" y="3028975"/>
            <a:ext cx="791400" cy="341700"/>
          </a:xfrm>
          <a:prstGeom prst="ellipse">
            <a:avLst/>
          </a:prstGeom>
          <a:noFill/>
          <a:ln cap="flat" cmpd="sng" w="28575">
            <a:solidFill>
              <a:srgbClr val="FF6D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2"/>
          <p:cNvSpPr/>
          <p:nvPr/>
        </p:nvSpPr>
        <p:spPr>
          <a:xfrm>
            <a:off x="0" y="0"/>
            <a:ext cx="91440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52"/>
          <p:cNvSpPr txBox="1"/>
          <p:nvPr/>
        </p:nvSpPr>
        <p:spPr>
          <a:xfrm>
            <a:off x="165875" y="107850"/>
            <a:ext cx="754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Data Pre-processing(1)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50" name="Google Shape;45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400" y="1003400"/>
            <a:ext cx="4614175" cy="34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7425" y="1053350"/>
            <a:ext cx="1669575" cy="32010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2" name="Google Shape;452;p52"/>
          <p:cNvSpPr txBox="1"/>
          <p:nvPr/>
        </p:nvSpPr>
        <p:spPr>
          <a:xfrm>
            <a:off x="2339850" y="4436450"/>
            <a:ext cx="5313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Target is balanced &amp; </a:t>
            </a:r>
            <a:r>
              <a:rPr lang="en" sz="22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No missing values</a:t>
            </a:r>
            <a:endParaRPr sz="22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53" name="Google Shape;453;p52"/>
          <p:cNvSpPr/>
          <p:nvPr/>
        </p:nvSpPr>
        <p:spPr>
          <a:xfrm>
            <a:off x="1490850" y="4540700"/>
            <a:ext cx="849000" cy="31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243C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3"/>
          <p:cNvSpPr/>
          <p:nvPr/>
        </p:nvSpPr>
        <p:spPr>
          <a:xfrm>
            <a:off x="0" y="0"/>
            <a:ext cx="91440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53"/>
          <p:cNvSpPr txBox="1"/>
          <p:nvPr/>
        </p:nvSpPr>
        <p:spPr>
          <a:xfrm>
            <a:off x="165875" y="107850"/>
            <a:ext cx="844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Data Pre-processing(2)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61" name="Google Shape;46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050" y="2957325"/>
            <a:ext cx="4142153" cy="6622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62" name="Google Shape;462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2025" y="1669437"/>
            <a:ext cx="6959925" cy="6622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63" name="Google Shape;463;p53"/>
          <p:cNvSpPr txBox="1"/>
          <p:nvPr/>
        </p:nvSpPr>
        <p:spPr>
          <a:xfrm>
            <a:off x="1092025" y="1207725"/>
            <a:ext cx="374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1. One-Hot Encoding </a:t>
            </a:r>
            <a:endParaRPr b="1"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64" name="Google Shape;464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2338" y="2957315"/>
            <a:ext cx="3148792" cy="6622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65" name="Google Shape;465;p53"/>
          <p:cNvSpPr txBox="1"/>
          <p:nvPr/>
        </p:nvSpPr>
        <p:spPr>
          <a:xfrm>
            <a:off x="1092042" y="2495613"/>
            <a:ext cx="506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2</a:t>
            </a:r>
            <a:r>
              <a:rPr b="1"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. Normalization using Min-Max Method</a:t>
            </a:r>
            <a:endParaRPr b="1"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66" name="Google Shape;466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92038" y="4245200"/>
            <a:ext cx="5354566" cy="615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67" name="Google Shape;467;p53"/>
          <p:cNvSpPr txBox="1"/>
          <p:nvPr/>
        </p:nvSpPr>
        <p:spPr>
          <a:xfrm>
            <a:off x="1095401" y="3783500"/>
            <a:ext cx="431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3. </a:t>
            </a:r>
            <a:r>
              <a:rPr b="1"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Splitting Dataset into 80:20</a:t>
            </a:r>
            <a:endParaRPr b="1"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68" name="Google Shape;468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4"/>
          <p:cNvSpPr txBox="1"/>
          <p:nvPr>
            <p:ph idx="9" type="ctrTitle"/>
          </p:nvPr>
        </p:nvSpPr>
        <p:spPr>
          <a:xfrm rot="5400000">
            <a:off x="7212419" y="1457745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TABLE OF CONTENTS</a:t>
            </a:r>
            <a:endParaRPr sz="2400"/>
          </a:p>
        </p:txBody>
      </p:sp>
      <p:sp>
        <p:nvSpPr>
          <p:cNvPr id="474" name="Google Shape;474;p54"/>
          <p:cNvSpPr/>
          <p:nvPr/>
        </p:nvSpPr>
        <p:spPr>
          <a:xfrm flipH="1" rot="-5400000">
            <a:off x="-957900" y="95925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54"/>
          <p:cNvSpPr txBox="1"/>
          <p:nvPr>
            <p:ph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6" name="Google Shape;476;p54"/>
          <p:cNvSpPr txBox="1"/>
          <p:nvPr>
            <p:ph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01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477" name="Google Shape;477;p54"/>
          <p:cNvSpPr txBox="1"/>
          <p:nvPr>
            <p:ph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02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478" name="Google Shape;478;p54"/>
          <p:cNvSpPr txBox="1"/>
          <p:nvPr>
            <p:ph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04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479" name="Google Shape;479;p54"/>
          <p:cNvSpPr txBox="1"/>
          <p:nvPr>
            <p:ph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05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480" name="Google Shape;480;p54"/>
          <p:cNvSpPr txBox="1"/>
          <p:nvPr/>
        </p:nvSpPr>
        <p:spPr>
          <a:xfrm>
            <a:off x="3515925" y="677825"/>
            <a:ext cx="353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Dataset Introduction 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81" name="Google Shape;481;p54"/>
          <p:cNvSpPr txBox="1"/>
          <p:nvPr/>
        </p:nvSpPr>
        <p:spPr>
          <a:xfrm>
            <a:off x="3515925" y="1500650"/>
            <a:ext cx="484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Data Analysis &amp; </a:t>
            </a: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Pre-processing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82" name="Google Shape;482;p54"/>
          <p:cNvSpPr txBox="1"/>
          <p:nvPr/>
        </p:nvSpPr>
        <p:spPr>
          <a:xfrm>
            <a:off x="3515925" y="23353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Modeling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83" name="Google Shape;483;p54"/>
          <p:cNvSpPr txBox="1"/>
          <p:nvPr/>
        </p:nvSpPr>
        <p:spPr>
          <a:xfrm>
            <a:off x="3515925" y="3158150"/>
            <a:ext cx="44781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Evaluation and Conclusion 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84" name="Google Shape;484;p54"/>
          <p:cNvSpPr txBox="1"/>
          <p:nvPr/>
        </p:nvSpPr>
        <p:spPr>
          <a:xfrm>
            <a:off x="3515925" y="4064775"/>
            <a:ext cx="22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References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85" name="Google Shape;485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5"/>
          <p:cNvSpPr/>
          <p:nvPr/>
        </p:nvSpPr>
        <p:spPr>
          <a:xfrm>
            <a:off x="0" y="0"/>
            <a:ext cx="4409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1" name="Google Shape;49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549" y="1445428"/>
            <a:ext cx="3866300" cy="326237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92" name="Google Shape;492;p55"/>
          <p:cNvSpPr txBox="1"/>
          <p:nvPr/>
        </p:nvSpPr>
        <p:spPr>
          <a:xfrm>
            <a:off x="91950" y="200400"/>
            <a:ext cx="4225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Model-1: 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Logistic Regression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93" name="Google Shape;493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7350" y="1047045"/>
            <a:ext cx="4490799" cy="191505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94" name="Google Shape;494;p55"/>
          <p:cNvSpPr txBox="1"/>
          <p:nvPr/>
        </p:nvSpPr>
        <p:spPr>
          <a:xfrm>
            <a:off x="4499938" y="3378825"/>
            <a:ext cx="4605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Alata"/>
                <a:ea typeface="Alata"/>
                <a:cs typeface="Alata"/>
                <a:sym typeface="Alata"/>
              </a:rPr>
              <a:t>Accuracy =</a:t>
            </a:r>
            <a:r>
              <a:rPr lang="en" sz="3900">
                <a:latin typeface="Alata"/>
                <a:ea typeface="Alata"/>
                <a:cs typeface="Alata"/>
                <a:sym typeface="Alata"/>
              </a:rPr>
              <a:t> </a:t>
            </a:r>
            <a:r>
              <a:rPr lang="en" sz="50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84.4%</a:t>
            </a:r>
            <a:endParaRPr sz="5000">
              <a:solidFill>
                <a:srgbClr val="727DF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95" name="Google Shape;495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6"/>
          <p:cNvSpPr/>
          <p:nvPr/>
        </p:nvSpPr>
        <p:spPr>
          <a:xfrm>
            <a:off x="0" y="0"/>
            <a:ext cx="4409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6"/>
          <p:cNvSpPr txBox="1"/>
          <p:nvPr/>
        </p:nvSpPr>
        <p:spPr>
          <a:xfrm>
            <a:off x="91925" y="189625"/>
            <a:ext cx="4225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Model-2: 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Naive Bayes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02" name="Google Shape;502;p56"/>
          <p:cNvSpPr txBox="1"/>
          <p:nvPr/>
        </p:nvSpPr>
        <p:spPr>
          <a:xfrm>
            <a:off x="4492763" y="3411100"/>
            <a:ext cx="4605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Alata"/>
                <a:ea typeface="Alata"/>
                <a:cs typeface="Alata"/>
                <a:sym typeface="Alata"/>
              </a:rPr>
              <a:t>Accuracy =</a:t>
            </a:r>
            <a:r>
              <a:rPr lang="en" sz="3900">
                <a:latin typeface="Alata"/>
                <a:ea typeface="Alata"/>
                <a:cs typeface="Alata"/>
                <a:sym typeface="Alata"/>
              </a:rPr>
              <a:t> </a:t>
            </a:r>
            <a:r>
              <a:rPr lang="en" sz="50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80.5%</a:t>
            </a:r>
            <a:endParaRPr sz="5000">
              <a:solidFill>
                <a:srgbClr val="727DF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503" name="Google Shape;50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600" y="1357575"/>
            <a:ext cx="3928176" cy="331462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4" name="Google Shape;504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0175" y="1053320"/>
            <a:ext cx="4490799" cy="191505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05" name="Google Shape;505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7"/>
          <p:cNvSpPr/>
          <p:nvPr/>
        </p:nvSpPr>
        <p:spPr>
          <a:xfrm>
            <a:off x="0" y="0"/>
            <a:ext cx="4409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57"/>
          <p:cNvSpPr txBox="1"/>
          <p:nvPr/>
        </p:nvSpPr>
        <p:spPr>
          <a:xfrm>
            <a:off x="91950" y="261600"/>
            <a:ext cx="4225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Model-3: 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Random Forest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12" name="Google Shape;512;p57"/>
          <p:cNvSpPr txBox="1"/>
          <p:nvPr/>
        </p:nvSpPr>
        <p:spPr>
          <a:xfrm>
            <a:off x="4492763" y="3411100"/>
            <a:ext cx="4605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Alata"/>
                <a:ea typeface="Alata"/>
                <a:cs typeface="Alata"/>
                <a:sym typeface="Alata"/>
              </a:rPr>
              <a:t>Accuracy =</a:t>
            </a:r>
            <a:r>
              <a:rPr lang="en" sz="3900">
                <a:latin typeface="Alata"/>
                <a:ea typeface="Alata"/>
                <a:cs typeface="Alata"/>
                <a:sym typeface="Alata"/>
              </a:rPr>
              <a:t> </a:t>
            </a:r>
            <a:r>
              <a:rPr lang="en" sz="50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84.9%</a:t>
            </a:r>
            <a:endParaRPr sz="5000">
              <a:solidFill>
                <a:srgbClr val="727DF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513" name="Google Shape;51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437" y="1497325"/>
            <a:ext cx="3880524" cy="32744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4" name="Google Shape;51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0175" y="1242145"/>
            <a:ext cx="4490799" cy="191505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15" name="Google Shape;515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8"/>
          <p:cNvSpPr/>
          <p:nvPr/>
        </p:nvSpPr>
        <p:spPr>
          <a:xfrm>
            <a:off x="0" y="0"/>
            <a:ext cx="4409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58"/>
          <p:cNvSpPr txBox="1"/>
          <p:nvPr/>
        </p:nvSpPr>
        <p:spPr>
          <a:xfrm>
            <a:off x="91950" y="189625"/>
            <a:ext cx="4225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Model-4: 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Extreme Gradient Boost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22" name="Google Shape;522;p58"/>
          <p:cNvSpPr txBox="1"/>
          <p:nvPr/>
        </p:nvSpPr>
        <p:spPr>
          <a:xfrm>
            <a:off x="4492763" y="3411100"/>
            <a:ext cx="4605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Alata"/>
                <a:ea typeface="Alata"/>
                <a:cs typeface="Alata"/>
                <a:sym typeface="Alata"/>
              </a:rPr>
              <a:t>Accuracy =</a:t>
            </a:r>
            <a:r>
              <a:rPr lang="en" sz="3900">
                <a:latin typeface="Alata"/>
                <a:ea typeface="Alata"/>
                <a:cs typeface="Alata"/>
                <a:sym typeface="Alata"/>
              </a:rPr>
              <a:t> </a:t>
            </a:r>
            <a:r>
              <a:rPr lang="en" sz="50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85.9%</a:t>
            </a:r>
            <a:endParaRPr sz="5000">
              <a:solidFill>
                <a:srgbClr val="727DF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523" name="Google Shape;52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547" y="1468608"/>
            <a:ext cx="3884324" cy="3277617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4" name="Google Shape;524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7575" y="1113025"/>
            <a:ext cx="4376000" cy="1866098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25" name="Google Shape;525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9"/>
          <p:cNvSpPr/>
          <p:nvPr/>
        </p:nvSpPr>
        <p:spPr>
          <a:xfrm>
            <a:off x="0" y="0"/>
            <a:ext cx="4409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59"/>
          <p:cNvSpPr txBox="1"/>
          <p:nvPr/>
        </p:nvSpPr>
        <p:spPr>
          <a:xfrm>
            <a:off x="91950" y="189625"/>
            <a:ext cx="4225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Model-5: 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K-Nearest Neighbors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32" name="Google Shape;532;p59"/>
          <p:cNvSpPr txBox="1"/>
          <p:nvPr/>
        </p:nvSpPr>
        <p:spPr>
          <a:xfrm>
            <a:off x="4492763" y="3411100"/>
            <a:ext cx="4605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Alata"/>
                <a:ea typeface="Alata"/>
                <a:cs typeface="Alata"/>
                <a:sym typeface="Alata"/>
              </a:rPr>
              <a:t>Accuracy =</a:t>
            </a:r>
            <a:r>
              <a:rPr lang="en" sz="3900">
                <a:latin typeface="Alata"/>
                <a:ea typeface="Alata"/>
                <a:cs typeface="Alata"/>
                <a:sym typeface="Alata"/>
              </a:rPr>
              <a:t> </a:t>
            </a:r>
            <a:r>
              <a:rPr lang="en" sz="50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82.4%</a:t>
            </a:r>
            <a:endParaRPr sz="5000">
              <a:solidFill>
                <a:srgbClr val="727DF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533" name="Google Shape;53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725" y="1398850"/>
            <a:ext cx="3927950" cy="33144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34" name="Google Shape;53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2700" y="1113025"/>
            <a:ext cx="4505751" cy="192142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35" name="Google Shape;535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0"/>
          <p:cNvSpPr/>
          <p:nvPr/>
        </p:nvSpPr>
        <p:spPr>
          <a:xfrm>
            <a:off x="0" y="0"/>
            <a:ext cx="4409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60"/>
          <p:cNvSpPr txBox="1"/>
          <p:nvPr/>
        </p:nvSpPr>
        <p:spPr>
          <a:xfrm>
            <a:off x="91950" y="189625"/>
            <a:ext cx="4225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Model-6: 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Decision Tree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42" name="Google Shape;542;p60"/>
          <p:cNvSpPr txBox="1"/>
          <p:nvPr/>
        </p:nvSpPr>
        <p:spPr>
          <a:xfrm>
            <a:off x="4492763" y="3411100"/>
            <a:ext cx="4605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Alata"/>
                <a:ea typeface="Alata"/>
                <a:cs typeface="Alata"/>
                <a:sym typeface="Alata"/>
              </a:rPr>
              <a:t>Accuracy =</a:t>
            </a:r>
            <a:r>
              <a:rPr lang="en" sz="3900">
                <a:latin typeface="Alata"/>
                <a:ea typeface="Alata"/>
                <a:cs typeface="Alata"/>
                <a:sym typeface="Alata"/>
              </a:rPr>
              <a:t> </a:t>
            </a:r>
            <a:r>
              <a:rPr lang="en" sz="50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95.1</a:t>
            </a:r>
            <a:r>
              <a:rPr lang="en" sz="50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%</a:t>
            </a:r>
            <a:endParaRPr sz="5000">
              <a:solidFill>
                <a:srgbClr val="727DF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543" name="Google Shape;54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0675" y="1113025"/>
            <a:ext cx="4429801" cy="188904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44" name="Google Shape;544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212" y="1441900"/>
            <a:ext cx="4016975" cy="33895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5" name="Google Shape;545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/>
          <p:nvPr/>
        </p:nvSpPr>
        <p:spPr>
          <a:xfrm>
            <a:off x="2517900" y="0"/>
            <a:ext cx="6626100" cy="5143500"/>
          </a:xfrm>
          <a:prstGeom prst="rect">
            <a:avLst/>
          </a:prstGeom>
          <a:solidFill>
            <a:srgbClr val="CFC3AC">
              <a:alpha val="73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5"/>
          <p:cNvSpPr/>
          <p:nvPr/>
        </p:nvSpPr>
        <p:spPr>
          <a:xfrm>
            <a:off x="0" y="0"/>
            <a:ext cx="2517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5"/>
          <p:cNvSpPr txBox="1"/>
          <p:nvPr/>
        </p:nvSpPr>
        <p:spPr>
          <a:xfrm>
            <a:off x="-38102" y="1600475"/>
            <a:ext cx="2594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Dataset 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Introduction</a:t>
            </a:r>
            <a:endParaRPr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87" name="Google Shape;187;p25"/>
          <p:cNvSpPr txBox="1"/>
          <p:nvPr/>
        </p:nvSpPr>
        <p:spPr>
          <a:xfrm>
            <a:off x="3033150" y="955500"/>
            <a:ext cx="55956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Alata"/>
                <a:ea typeface="Alata"/>
                <a:cs typeface="Alata"/>
                <a:sym typeface="Alata"/>
              </a:rPr>
              <a:t>The heart disease dataset, obtained in 1988, contains medical information of patients who have undergone clinical testing for heart disease.</a:t>
            </a:r>
            <a:endParaRPr sz="1800">
              <a:solidFill>
                <a:schemeClr val="accent6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6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Alata"/>
                <a:ea typeface="Alata"/>
                <a:cs typeface="Alata"/>
                <a:sym typeface="Alata"/>
              </a:rPr>
              <a:t>Number of Observations: </a:t>
            </a:r>
            <a:r>
              <a:rPr b="1" lang="en" sz="36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1025</a:t>
            </a:r>
            <a:endParaRPr b="1" sz="3600">
              <a:solidFill>
                <a:srgbClr val="727DFF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Alata"/>
                <a:ea typeface="Alata"/>
                <a:cs typeface="Alata"/>
                <a:sym typeface="Alata"/>
              </a:rPr>
              <a:t>Number of Attributes: </a:t>
            </a:r>
            <a:r>
              <a:rPr b="1" lang="en" sz="36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14</a:t>
            </a:r>
            <a:endParaRPr b="1" sz="3600">
              <a:solidFill>
                <a:srgbClr val="727DF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88" name="Google Shape;188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1"/>
          <p:cNvSpPr txBox="1"/>
          <p:nvPr>
            <p:ph idx="9" type="ctrTitle"/>
          </p:nvPr>
        </p:nvSpPr>
        <p:spPr>
          <a:xfrm rot="5400000">
            <a:off x="7212419" y="1457745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TABLE OF CONTENTS</a:t>
            </a:r>
            <a:endParaRPr sz="2400"/>
          </a:p>
        </p:txBody>
      </p:sp>
      <p:sp>
        <p:nvSpPr>
          <p:cNvPr id="551" name="Google Shape;551;p61"/>
          <p:cNvSpPr/>
          <p:nvPr/>
        </p:nvSpPr>
        <p:spPr>
          <a:xfrm flipH="1" rot="-5400000">
            <a:off x="-957900" y="95925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61"/>
          <p:cNvSpPr txBox="1"/>
          <p:nvPr>
            <p:ph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03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53" name="Google Shape;553;p61"/>
          <p:cNvSpPr txBox="1"/>
          <p:nvPr>
            <p:ph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01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54" name="Google Shape;554;p61"/>
          <p:cNvSpPr txBox="1"/>
          <p:nvPr>
            <p:ph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02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55" name="Google Shape;555;p61"/>
          <p:cNvSpPr txBox="1"/>
          <p:nvPr>
            <p:ph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6" name="Google Shape;556;p61"/>
          <p:cNvSpPr txBox="1"/>
          <p:nvPr>
            <p:ph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05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57" name="Google Shape;557;p61"/>
          <p:cNvSpPr txBox="1"/>
          <p:nvPr/>
        </p:nvSpPr>
        <p:spPr>
          <a:xfrm>
            <a:off x="3515925" y="677825"/>
            <a:ext cx="353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Dataset Introduction 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58" name="Google Shape;558;p61"/>
          <p:cNvSpPr txBox="1"/>
          <p:nvPr/>
        </p:nvSpPr>
        <p:spPr>
          <a:xfrm>
            <a:off x="3515925" y="1500650"/>
            <a:ext cx="4806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Data Analysis &amp; </a:t>
            </a: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Pre-processing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59" name="Google Shape;559;p61"/>
          <p:cNvSpPr txBox="1"/>
          <p:nvPr/>
        </p:nvSpPr>
        <p:spPr>
          <a:xfrm>
            <a:off x="3515925" y="23353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Modeling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60" name="Google Shape;560;p61"/>
          <p:cNvSpPr txBox="1"/>
          <p:nvPr/>
        </p:nvSpPr>
        <p:spPr>
          <a:xfrm>
            <a:off x="3515925" y="3158150"/>
            <a:ext cx="44781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Evaluation and Conclusion 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61" name="Google Shape;561;p61"/>
          <p:cNvSpPr txBox="1"/>
          <p:nvPr/>
        </p:nvSpPr>
        <p:spPr>
          <a:xfrm>
            <a:off x="3515925" y="4064775"/>
            <a:ext cx="22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References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62" name="Google Shape;562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2"/>
          <p:cNvSpPr/>
          <p:nvPr/>
        </p:nvSpPr>
        <p:spPr>
          <a:xfrm flipH="1" rot="-5400000">
            <a:off x="4211992" y="-4212000"/>
            <a:ext cx="72000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8" name="Google Shape;56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525" y="720000"/>
            <a:ext cx="8094939" cy="44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62"/>
          <p:cNvSpPr txBox="1"/>
          <p:nvPr/>
        </p:nvSpPr>
        <p:spPr>
          <a:xfrm>
            <a:off x="194300" y="82950"/>
            <a:ext cx="417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ROC Curve and AUC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70" name="Google Shape;570;p62"/>
          <p:cNvSpPr/>
          <p:nvPr/>
        </p:nvSpPr>
        <p:spPr>
          <a:xfrm rot="-2319588">
            <a:off x="1737367" y="1588845"/>
            <a:ext cx="217066" cy="569488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3"/>
          <p:cNvSpPr/>
          <p:nvPr/>
        </p:nvSpPr>
        <p:spPr>
          <a:xfrm rot="5400000">
            <a:off x="-1788775" y="1788750"/>
            <a:ext cx="5166300" cy="15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7" name="Google Shape;57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8775" y="262150"/>
            <a:ext cx="7555225" cy="4869941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63"/>
          <p:cNvSpPr txBox="1"/>
          <p:nvPr/>
        </p:nvSpPr>
        <p:spPr>
          <a:xfrm>
            <a:off x="-25" y="1485450"/>
            <a:ext cx="1588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Accuracy Comparison</a:t>
            </a:r>
            <a:endParaRPr b="1" sz="19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79" name="Google Shape;579;p63"/>
          <p:cNvSpPr/>
          <p:nvPr/>
        </p:nvSpPr>
        <p:spPr>
          <a:xfrm rot="-2699407">
            <a:off x="5096485" y="4180822"/>
            <a:ext cx="1229729" cy="647003"/>
          </a:xfrm>
          <a:prstGeom prst="ellipse">
            <a:avLst/>
          </a:prstGeom>
          <a:noFill/>
          <a:ln cap="flat" cmpd="sng" w="38100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63"/>
          <p:cNvSpPr/>
          <p:nvPr/>
        </p:nvSpPr>
        <p:spPr>
          <a:xfrm rot="-2699251">
            <a:off x="4174201" y="4095719"/>
            <a:ext cx="973898" cy="610516"/>
          </a:xfrm>
          <a:prstGeom prst="ellipse">
            <a:avLst/>
          </a:prstGeom>
          <a:noFill/>
          <a:ln cap="flat" cmpd="sng" w="38100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63"/>
          <p:cNvSpPr/>
          <p:nvPr/>
        </p:nvSpPr>
        <p:spPr>
          <a:xfrm rot="-2699225">
            <a:off x="2016660" y="4118736"/>
            <a:ext cx="941230" cy="549422"/>
          </a:xfrm>
          <a:prstGeom prst="ellipse">
            <a:avLst/>
          </a:prstGeom>
          <a:noFill/>
          <a:ln cap="flat" cmpd="sng" w="38100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63"/>
          <p:cNvSpPr/>
          <p:nvPr/>
        </p:nvSpPr>
        <p:spPr>
          <a:xfrm rot="-2699490">
            <a:off x="2652233" y="4227049"/>
            <a:ext cx="1429134" cy="647003"/>
          </a:xfrm>
          <a:prstGeom prst="ellipse">
            <a:avLst/>
          </a:prstGeom>
          <a:noFill/>
          <a:ln cap="flat" cmpd="sng" w="38100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64"/>
          <p:cNvSpPr/>
          <p:nvPr/>
        </p:nvSpPr>
        <p:spPr>
          <a:xfrm flipH="1" rot="-5400000">
            <a:off x="4211992" y="-4212000"/>
            <a:ext cx="72000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64"/>
          <p:cNvSpPr txBox="1"/>
          <p:nvPr/>
        </p:nvSpPr>
        <p:spPr>
          <a:xfrm>
            <a:off x="194300" y="82950"/>
            <a:ext cx="608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Feature Importance - Decision Tree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590" name="Google Shape;59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263" y="720000"/>
            <a:ext cx="7407486" cy="44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64"/>
          <p:cNvSpPr/>
          <p:nvPr/>
        </p:nvSpPr>
        <p:spPr>
          <a:xfrm>
            <a:off x="982975" y="925800"/>
            <a:ext cx="582900" cy="1234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65"/>
          <p:cNvSpPr/>
          <p:nvPr/>
        </p:nvSpPr>
        <p:spPr>
          <a:xfrm flipH="1" rot="-5400000">
            <a:off x="4211992" y="-4212000"/>
            <a:ext cx="72000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65"/>
          <p:cNvSpPr txBox="1"/>
          <p:nvPr/>
        </p:nvSpPr>
        <p:spPr>
          <a:xfrm>
            <a:off x="194300" y="82950"/>
            <a:ext cx="752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Feature Importance - Extreme Gradient Boost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599" name="Google Shape;59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513" y="720000"/>
            <a:ext cx="7414978" cy="44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65"/>
          <p:cNvSpPr/>
          <p:nvPr/>
        </p:nvSpPr>
        <p:spPr>
          <a:xfrm>
            <a:off x="1108700" y="929625"/>
            <a:ext cx="483900" cy="1234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6"/>
          <p:cNvSpPr/>
          <p:nvPr/>
        </p:nvSpPr>
        <p:spPr>
          <a:xfrm flipH="1" rot="-5400000">
            <a:off x="4211992" y="-4212000"/>
            <a:ext cx="72000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66"/>
          <p:cNvSpPr txBox="1"/>
          <p:nvPr/>
        </p:nvSpPr>
        <p:spPr>
          <a:xfrm>
            <a:off x="194300" y="82950"/>
            <a:ext cx="608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Feature Importance - Random Forest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608" name="Google Shape;60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513" y="720000"/>
            <a:ext cx="7414978" cy="44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66"/>
          <p:cNvSpPr/>
          <p:nvPr/>
        </p:nvSpPr>
        <p:spPr>
          <a:xfrm>
            <a:off x="998200" y="952450"/>
            <a:ext cx="582900" cy="1234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7"/>
          <p:cNvSpPr/>
          <p:nvPr/>
        </p:nvSpPr>
        <p:spPr>
          <a:xfrm flipH="1" rot="-5400000">
            <a:off x="4211992" y="-4212000"/>
            <a:ext cx="72000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67"/>
          <p:cNvSpPr txBox="1"/>
          <p:nvPr/>
        </p:nvSpPr>
        <p:spPr>
          <a:xfrm>
            <a:off x="194300" y="82950"/>
            <a:ext cx="608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Feature Importance - Logistic Regression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617" name="Google Shape;61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750" y="720000"/>
            <a:ext cx="7422495" cy="44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67"/>
          <p:cNvSpPr/>
          <p:nvPr/>
        </p:nvSpPr>
        <p:spPr>
          <a:xfrm>
            <a:off x="986775" y="941050"/>
            <a:ext cx="582900" cy="1234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727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8"/>
          <p:cNvSpPr/>
          <p:nvPr/>
        </p:nvSpPr>
        <p:spPr>
          <a:xfrm>
            <a:off x="0" y="0"/>
            <a:ext cx="2114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68"/>
          <p:cNvSpPr txBox="1"/>
          <p:nvPr/>
        </p:nvSpPr>
        <p:spPr>
          <a:xfrm>
            <a:off x="35538" y="1554250"/>
            <a:ext cx="2043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Feature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Importance</a:t>
            </a:r>
            <a:endParaRPr b="1" sz="24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26" name="Google Shape;626;p68"/>
          <p:cNvSpPr/>
          <p:nvPr/>
        </p:nvSpPr>
        <p:spPr>
          <a:xfrm>
            <a:off x="2114400" y="0"/>
            <a:ext cx="7029600" cy="5143500"/>
          </a:xfrm>
          <a:prstGeom prst="rect">
            <a:avLst/>
          </a:prstGeom>
          <a:solidFill>
            <a:srgbClr val="CFC3AC">
              <a:alpha val="73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68"/>
          <p:cNvSpPr/>
          <p:nvPr/>
        </p:nvSpPr>
        <p:spPr>
          <a:xfrm rot="5400000">
            <a:off x="3041024" y="2330320"/>
            <a:ext cx="2216958" cy="2802755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68"/>
          <p:cNvSpPr/>
          <p:nvPr/>
        </p:nvSpPr>
        <p:spPr>
          <a:xfrm flipH="1" rot="-5400000">
            <a:off x="5974124" y="-7017"/>
            <a:ext cx="2216958" cy="2837644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68"/>
          <p:cNvSpPr/>
          <p:nvPr/>
        </p:nvSpPr>
        <p:spPr>
          <a:xfrm flipH="1" rot="-5400000">
            <a:off x="5974124" y="2312875"/>
            <a:ext cx="2216958" cy="2837644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68"/>
          <p:cNvSpPr/>
          <p:nvPr/>
        </p:nvSpPr>
        <p:spPr>
          <a:xfrm rot="5400000">
            <a:off x="3041024" y="10428"/>
            <a:ext cx="2216958" cy="2802755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68"/>
          <p:cNvSpPr txBox="1"/>
          <p:nvPr>
            <p:ph idx="4294967295" type="ctrTitle"/>
          </p:nvPr>
        </p:nvSpPr>
        <p:spPr>
          <a:xfrm>
            <a:off x="3421725" y="315725"/>
            <a:ext cx="2019900" cy="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1. Decision Tree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32" name="Google Shape;632;p68"/>
          <p:cNvSpPr txBox="1"/>
          <p:nvPr>
            <p:ph idx="4294967295" type="ctrTitle"/>
          </p:nvPr>
        </p:nvSpPr>
        <p:spPr>
          <a:xfrm>
            <a:off x="3287025" y="4355975"/>
            <a:ext cx="2289300" cy="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3. Random Forest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33" name="Google Shape;633;p68"/>
          <p:cNvSpPr txBox="1"/>
          <p:nvPr>
            <p:ph idx="4294967295" type="ctrTitle"/>
          </p:nvPr>
        </p:nvSpPr>
        <p:spPr>
          <a:xfrm>
            <a:off x="5797700" y="303325"/>
            <a:ext cx="21144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2. Extreme Gradient Boost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34" name="Google Shape;634;p68"/>
          <p:cNvSpPr txBox="1"/>
          <p:nvPr>
            <p:ph idx="4294967295" type="ctrTitle"/>
          </p:nvPr>
        </p:nvSpPr>
        <p:spPr>
          <a:xfrm>
            <a:off x="6001700" y="4092450"/>
            <a:ext cx="17064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4. Logistic Regression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35" name="Google Shape;635;p68"/>
          <p:cNvSpPr/>
          <p:nvPr/>
        </p:nvSpPr>
        <p:spPr>
          <a:xfrm>
            <a:off x="4995796" y="2211341"/>
            <a:ext cx="1206300" cy="733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68"/>
          <p:cNvSpPr/>
          <p:nvPr/>
        </p:nvSpPr>
        <p:spPr>
          <a:xfrm>
            <a:off x="5362575" y="2351463"/>
            <a:ext cx="472748" cy="446994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68"/>
          <p:cNvSpPr txBox="1"/>
          <p:nvPr/>
        </p:nvSpPr>
        <p:spPr>
          <a:xfrm>
            <a:off x="3301600" y="1165775"/>
            <a:ext cx="17064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1st: thal</a:t>
            </a:r>
            <a:endParaRPr sz="19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D9D9D9"/>
                </a:solidFill>
                <a:latin typeface="Alata"/>
                <a:ea typeface="Alata"/>
                <a:cs typeface="Alata"/>
                <a:sym typeface="Alata"/>
              </a:rPr>
              <a:t>2nd: age</a:t>
            </a:r>
            <a:endParaRPr sz="1900">
              <a:solidFill>
                <a:srgbClr val="D9D9D9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CCCCCC"/>
                </a:solidFill>
                <a:latin typeface="Alata"/>
                <a:ea typeface="Alata"/>
                <a:cs typeface="Alata"/>
                <a:sym typeface="Alata"/>
              </a:rPr>
              <a:t>3rd: thalach</a:t>
            </a:r>
            <a:endParaRPr sz="1900">
              <a:solidFill>
                <a:srgbClr val="CCCCCC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4th: oldpeak</a:t>
            </a:r>
            <a:endParaRPr sz="19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38" name="Google Shape;638;p68"/>
          <p:cNvSpPr txBox="1"/>
          <p:nvPr/>
        </p:nvSpPr>
        <p:spPr>
          <a:xfrm>
            <a:off x="6189900" y="1165775"/>
            <a:ext cx="17064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1st: thal</a:t>
            </a:r>
            <a:endParaRPr sz="19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D9D9D9"/>
                </a:solidFill>
                <a:latin typeface="Alata"/>
                <a:ea typeface="Alata"/>
                <a:cs typeface="Alata"/>
                <a:sym typeface="Alata"/>
              </a:rPr>
              <a:t>2nd: cp</a:t>
            </a:r>
            <a:endParaRPr sz="1900">
              <a:solidFill>
                <a:srgbClr val="D9D9D9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CCCCCC"/>
                </a:solidFill>
                <a:latin typeface="Alata"/>
                <a:ea typeface="Alata"/>
                <a:cs typeface="Alata"/>
                <a:sym typeface="Alata"/>
              </a:rPr>
              <a:t>3rd: slope</a:t>
            </a:r>
            <a:endParaRPr sz="1900">
              <a:solidFill>
                <a:srgbClr val="CCCCCC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4th: ca</a:t>
            </a:r>
            <a:endParaRPr sz="19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39" name="Google Shape;639;p68"/>
          <p:cNvSpPr txBox="1"/>
          <p:nvPr/>
        </p:nvSpPr>
        <p:spPr>
          <a:xfrm>
            <a:off x="3296300" y="2623225"/>
            <a:ext cx="17064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1st: thal</a:t>
            </a:r>
            <a:endParaRPr sz="19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D9D9D9"/>
                </a:solidFill>
                <a:latin typeface="Alata"/>
                <a:ea typeface="Alata"/>
                <a:cs typeface="Alata"/>
                <a:sym typeface="Alata"/>
              </a:rPr>
              <a:t>2nd: oldpeak</a:t>
            </a:r>
            <a:endParaRPr sz="1900">
              <a:solidFill>
                <a:srgbClr val="D9D9D9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CCCCCC"/>
                </a:solidFill>
                <a:latin typeface="Alata"/>
                <a:ea typeface="Alata"/>
                <a:cs typeface="Alata"/>
                <a:sym typeface="Alata"/>
              </a:rPr>
              <a:t>3rd: thalach</a:t>
            </a:r>
            <a:endParaRPr sz="1900">
              <a:solidFill>
                <a:srgbClr val="CCCCCC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4th: slope</a:t>
            </a:r>
            <a:endParaRPr sz="19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40" name="Google Shape;640;p68"/>
          <p:cNvSpPr txBox="1"/>
          <p:nvPr/>
        </p:nvSpPr>
        <p:spPr>
          <a:xfrm>
            <a:off x="6229400" y="2629113"/>
            <a:ext cx="17064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1st: ca</a:t>
            </a:r>
            <a:endParaRPr sz="19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D9D9D9"/>
                </a:solidFill>
                <a:latin typeface="Alata"/>
                <a:ea typeface="Alata"/>
                <a:cs typeface="Alata"/>
                <a:sym typeface="Alata"/>
              </a:rPr>
              <a:t>2nd: cp</a:t>
            </a:r>
            <a:endParaRPr sz="1900">
              <a:solidFill>
                <a:srgbClr val="D9D9D9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CCCCCC"/>
                </a:solidFill>
                <a:latin typeface="Alata"/>
                <a:ea typeface="Alata"/>
                <a:cs typeface="Alata"/>
                <a:sym typeface="Alata"/>
              </a:rPr>
              <a:t>3rd: thal</a:t>
            </a:r>
            <a:endParaRPr sz="1900">
              <a:solidFill>
                <a:srgbClr val="CCCCCC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4th: oldpeak</a:t>
            </a:r>
            <a:endParaRPr sz="19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641" name="Google Shape;64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025" y="2477650"/>
            <a:ext cx="1878325" cy="18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69"/>
          <p:cNvSpPr/>
          <p:nvPr/>
        </p:nvSpPr>
        <p:spPr>
          <a:xfrm>
            <a:off x="2517900" y="0"/>
            <a:ext cx="6626100" cy="5143500"/>
          </a:xfrm>
          <a:prstGeom prst="rect">
            <a:avLst/>
          </a:prstGeom>
          <a:solidFill>
            <a:srgbClr val="CFC3AC">
              <a:alpha val="73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69"/>
          <p:cNvSpPr/>
          <p:nvPr/>
        </p:nvSpPr>
        <p:spPr>
          <a:xfrm>
            <a:off x="0" y="0"/>
            <a:ext cx="2517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69"/>
          <p:cNvSpPr txBox="1"/>
          <p:nvPr/>
        </p:nvSpPr>
        <p:spPr>
          <a:xfrm>
            <a:off x="-38102" y="1117075"/>
            <a:ext cx="259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Conclusion</a:t>
            </a:r>
            <a:endParaRPr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50" name="Google Shape;650;p69"/>
          <p:cNvSpPr txBox="1"/>
          <p:nvPr/>
        </p:nvSpPr>
        <p:spPr>
          <a:xfrm>
            <a:off x="3033150" y="586200"/>
            <a:ext cx="55956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chemeClr val="accent2"/>
                </a:solidFill>
                <a:latin typeface="Alata"/>
                <a:ea typeface="Alata"/>
                <a:cs typeface="Alata"/>
                <a:sym typeface="Alata"/>
              </a:rPr>
              <a:t>Among the models evaluated, the </a:t>
            </a:r>
            <a:r>
              <a:rPr lang="en" sz="18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decision tree model</a:t>
            </a:r>
            <a:r>
              <a:rPr lang="en" sz="1800">
                <a:solidFill>
                  <a:schemeClr val="accent2"/>
                </a:solidFill>
                <a:latin typeface="Alata"/>
                <a:ea typeface="Alata"/>
                <a:cs typeface="Alata"/>
                <a:sym typeface="Alata"/>
              </a:rPr>
              <a:t> can be considered the most reliable and accurate in predicting heart disease in the given dataset.</a:t>
            </a:r>
            <a:endParaRPr sz="1800">
              <a:solidFill>
                <a:schemeClr val="accent2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2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chemeClr val="accent2"/>
                </a:solidFill>
                <a:latin typeface="Alata"/>
                <a:ea typeface="Alata"/>
                <a:cs typeface="Alata"/>
                <a:sym typeface="Alata"/>
              </a:rPr>
              <a:t>Based on the analysis of the dataset, it was found that the attributes </a:t>
            </a:r>
            <a:r>
              <a:rPr lang="en" sz="18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Thallium Heart Rate Label(thal)</a:t>
            </a:r>
            <a:r>
              <a:rPr lang="en" sz="1800">
                <a:solidFill>
                  <a:schemeClr val="accent2"/>
                </a:solidFill>
                <a:latin typeface="Alata"/>
                <a:ea typeface="Alata"/>
                <a:cs typeface="Alata"/>
                <a:sym typeface="Alata"/>
              </a:rPr>
              <a:t>, </a:t>
            </a:r>
            <a:r>
              <a:rPr lang="en" sz="18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Maximum Heart Rate(thalach)</a:t>
            </a:r>
            <a:r>
              <a:rPr lang="en" sz="1800">
                <a:solidFill>
                  <a:schemeClr val="accent2"/>
                </a:solidFill>
                <a:latin typeface="Alata"/>
                <a:ea typeface="Alata"/>
                <a:cs typeface="Alata"/>
                <a:sym typeface="Alata"/>
              </a:rPr>
              <a:t>, and </a:t>
            </a:r>
            <a:r>
              <a:rPr lang="en" sz="1800">
                <a:solidFill>
                  <a:srgbClr val="727DFF"/>
                </a:solidFill>
                <a:latin typeface="Alata"/>
                <a:ea typeface="Alata"/>
                <a:cs typeface="Alata"/>
                <a:sym typeface="Alata"/>
              </a:rPr>
              <a:t>Chest Pain Type(cp)</a:t>
            </a:r>
            <a:r>
              <a:rPr lang="en" sz="1800">
                <a:solidFill>
                  <a:schemeClr val="accent2"/>
                </a:solidFill>
                <a:latin typeface="Alata"/>
                <a:ea typeface="Alata"/>
                <a:cs typeface="Alata"/>
                <a:sym typeface="Alata"/>
              </a:rPr>
              <a:t> play the most critical role in predicting heart disease.</a:t>
            </a:r>
            <a:endParaRPr b="1" sz="1800">
              <a:solidFill>
                <a:schemeClr val="accent2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651" name="Google Shape;65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88" y="2375525"/>
            <a:ext cx="2477925" cy="24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6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70"/>
          <p:cNvSpPr txBox="1"/>
          <p:nvPr>
            <p:ph idx="9" type="ctrTitle"/>
          </p:nvPr>
        </p:nvSpPr>
        <p:spPr>
          <a:xfrm rot="5400000">
            <a:off x="7212419" y="1457745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TABLE OF CONTENTS</a:t>
            </a:r>
            <a:endParaRPr sz="2400"/>
          </a:p>
        </p:txBody>
      </p:sp>
      <p:sp>
        <p:nvSpPr>
          <p:cNvPr id="658" name="Google Shape;658;p70"/>
          <p:cNvSpPr/>
          <p:nvPr/>
        </p:nvSpPr>
        <p:spPr>
          <a:xfrm flipH="1" rot="-5400000">
            <a:off x="-957900" y="95925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70"/>
          <p:cNvSpPr txBox="1"/>
          <p:nvPr>
            <p:ph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03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660" name="Google Shape;660;p70"/>
          <p:cNvSpPr txBox="1"/>
          <p:nvPr>
            <p:ph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01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661" name="Google Shape;661;p70"/>
          <p:cNvSpPr txBox="1"/>
          <p:nvPr>
            <p:ph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02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662" name="Google Shape;662;p70"/>
          <p:cNvSpPr txBox="1"/>
          <p:nvPr>
            <p:ph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04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663" name="Google Shape;663;p70"/>
          <p:cNvSpPr txBox="1"/>
          <p:nvPr>
            <p:ph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4" name="Google Shape;664;p70"/>
          <p:cNvSpPr txBox="1"/>
          <p:nvPr/>
        </p:nvSpPr>
        <p:spPr>
          <a:xfrm>
            <a:off x="3515925" y="677825"/>
            <a:ext cx="353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Dataset Introduction 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65" name="Google Shape;665;p70"/>
          <p:cNvSpPr txBox="1"/>
          <p:nvPr/>
        </p:nvSpPr>
        <p:spPr>
          <a:xfrm>
            <a:off x="3515925" y="1500650"/>
            <a:ext cx="490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Data Analysis &amp; </a:t>
            </a: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Pre-processing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66" name="Google Shape;666;p70"/>
          <p:cNvSpPr txBox="1"/>
          <p:nvPr/>
        </p:nvSpPr>
        <p:spPr>
          <a:xfrm>
            <a:off x="3515925" y="23353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Modeling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67" name="Google Shape;667;p70"/>
          <p:cNvSpPr txBox="1"/>
          <p:nvPr/>
        </p:nvSpPr>
        <p:spPr>
          <a:xfrm>
            <a:off x="3515925" y="3158150"/>
            <a:ext cx="44781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Alata"/>
                <a:ea typeface="Alata"/>
                <a:cs typeface="Alata"/>
                <a:sym typeface="Alata"/>
              </a:rPr>
              <a:t>Evaluation and Conclusion </a:t>
            </a:r>
            <a:endParaRPr sz="2400">
              <a:solidFill>
                <a:srgbClr val="B7B7B7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68" name="Google Shape;668;p70"/>
          <p:cNvSpPr txBox="1"/>
          <p:nvPr/>
        </p:nvSpPr>
        <p:spPr>
          <a:xfrm>
            <a:off x="3515925" y="4064775"/>
            <a:ext cx="22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References</a:t>
            </a:r>
            <a:endParaRPr sz="2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69" name="Google Shape;669;p7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/>
        </p:nvSpPr>
        <p:spPr>
          <a:xfrm>
            <a:off x="3651599" y="1072775"/>
            <a:ext cx="4955100" cy="3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3C51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Heart disease is often among the top ten leading causes of death for the Taiwanese population</a:t>
            </a:r>
            <a:endParaRPr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3C51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Sudden and without warning, heart disease often results in direct fatalities when it occurs</a:t>
            </a:r>
            <a:endParaRPr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3C51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To identify key risk factors associated with heart disease</a:t>
            </a:r>
            <a:endParaRPr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3C51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Develop models that accurately predict the presence or absence of heart disease</a:t>
            </a:r>
            <a:endParaRPr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194" name="Google Shape;1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313" y="1283238"/>
            <a:ext cx="3333275" cy="333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6"/>
          <p:cNvSpPr/>
          <p:nvPr/>
        </p:nvSpPr>
        <p:spPr>
          <a:xfrm>
            <a:off x="0" y="0"/>
            <a:ext cx="91440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6"/>
          <p:cNvSpPr txBox="1"/>
          <p:nvPr/>
        </p:nvSpPr>
        <p:spPr>
          <a:xfrm>
            <a:off x="165875" y="107850"/>
            <a:ext cx="665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Research Motivation &amp; Purpose</a:t>
            </a:r>
            <a:endParaRPr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71"/>
          <p:cNvSpPr/>
          <p:nvPr/>
        </p:nvSpPr>
        <p:spPr>
          <a:xfrm>
            <a:off x="0" y="0"/>
            <a:ext cx="91440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71"/>
          <p:cNvSpPr txBox="1"/>
          <p:nvPr/>
        </p:nvSpPr>
        <p:spPr>
          <a:xfrm>
            <a:off x="165875" y="107850"/>
            <a:ext cx="754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References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76" name="Google Shape;676;p71"/>
          <p:cNvSpPr txBox="1"/>
          <p:nvPr/>
        </p:nvSpPr>
        <p:spPr>
          <a:xfrm>
            <a:off x="414750" y="1516775"/>
            <a:ext cx="83145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rgbClr val="202124"/>
                </a:solidFill>
                <a:latin typeface="Alata"/>
                <a:ea typeface="Alata"/>
                <a:cs typeface="Alata"/>
                <a:sym typeface="Alata"/>
              </a:rPr>
              <a:t>Heart Disease Dataset: </a:t>
            </a:r>
            <a:r>
              <a:rPr lang="en" sz="1800" u="sng">
                <a:solidFill>
                  <a:schemeClr val="accent4"/>
                </a:solidFill>
                <a:latin typeface="Alata"/>
                <a:ea typeface="Alata"/>
                <a:cs typeface="Alata"/>
                <a:sym typeface="Alat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https://www.kaggle.com/datasets/johnsmith88/heart-disease-dataset</a:t>
            </a:r>
            <a:endParaRPr sz="1800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42900" lvl="0" marL="45720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rgbClr val="202124"/>
                </a:solidFill>
                <a:latin typeface="Alata"/>
                <a:ea typeface="Alata"/>
                <a:cs typeface="Alata"/>
                <a:sym typeface="Alata"/>
              </a:rPr>
              <a:t>Heart Disease Dataset - Discussion: </a:t>
            </a:r>
            <a:r>
              <a:rPr lang="en" sz="1800" u="sng">
                <a:solidFill>
                  <a:schemeClr val="accent4"/>
                </a:solidFill>
                <a:latin typeface="Alata"/>
                <a:ea typeface="Alata"/>
                <a:cs typeface="Alata"/>
                <a:sym typeface="Alat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https://www.kaggle.com/datasets/johnsmith88/heart-disease-dataset/discussion/401933</a:t>
            </a:r>
            <a:endParaRPr sz="1800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42900" lvl="0" marL="45720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rgbClr val="202124"/>
                </a:solidFill>
                <a:latin typeface="Alata"/>
                <a:ea typeface="Alata"/>
                <a:cs typeface="Alata"/>
                <a:sym typeface="Alata"/>
              </a:rPr>
              <a:t>Slidesgo Template: </a:t>
            </a:r>
            <a:r>
              <a:rPr lang="en" sz="1800" u="sng">
                <a:solidFill>
                  <a:schemeClr val="accent4"/>
                </a:solidFill>
                <a:latin typeface="Alata"/>
                <a:ea typeface="Alata"/>
                <a:cs typeface="Alata"/>
                <a:sym typeface="Alat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https://slidesgo.com/theme/engineering-project-proposal</a:t>
            </a:r>
            <a:endParaRPr sz="1800" u="sng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42900" lvl="0" marL="45720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rgbClr val="202124"/>
                </a:solidFill>
                <a:latin typeface="Alata"/>
                <a:ea typeface="Alata"/>
                <a:cs typeface="Alata"/>
                <a:sym typeface="Alata"/>
              </a:rPr>
              <a:t>Predictive Model Construction and Classification for Heart Disease: </a:t>
            </a:r>
            <a:r>
              <a:rPr lang="en" sz="1800" u="sng">
                <a:solidFill>
                  <a:schemeClr val="accent4"/>
                </a:solidFill>
                <a:latin typeface="Alata"/>
                <a:ea typeface="Alata"/>
                <a:cs typeface="Alata"/>
                <a:sym typeface="Alat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http://ielab.ie.nthu.edu.tw/109_IIE_project/2/109IIE_proj2_1_word.pdf</a:t>
            </a:r>
            <a:endParaRPr sz="1800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77" name="Google Shape;677;p7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Google Shape;68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876" y="0"/>
            <a:ext cx="55741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3" name="Google Shape;683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4" name="Google Shape;684;p72"/>
          <p:cNvSpPr/>
          <p:nvPr/>
        </p:nvSpPr>
        <p:spPr>
          <a:xfrm rot="5400000">
            <a:off x="1849550" y="194100"/>
            <a:ext cx="3264900" cy="4755300"/>
          </a:xfrm>
          <a:prstGeom prst="rect">
            <a:avLst/>
          </a:prstGeom>
          <a:solidFill>
            <a:srgbClr val="908269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72"/>
          <p:cNvSpPr txBox="1"/>
          <p:nvPr/>
        </p:nvSpPr>
        <p:spPr>
          <a:xfrm>
            <a:off x="1833163" y="2110050"/>
            <a:ext cx="3405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THANKS</a:t>
            </a:r>
            <a:endParaRPr sz="4800">
              <a:latin typeface="Alata"/>
              <a:ea typeface="Alata"/>
              <a:cs typeface="Alata"/>
              <a:sym typeface="Alat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9900" y="1006225"/>
            <a:ext cx="3953100" cy="395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7"/>
          <p:cNvSpPr txBox="1"/>
          <p:nvPr/>
        </p:nvSpPr>
        <p:spPr>
          <a:xfrm>
            <a:off x="6127854" y="2384550"/>
            <a:ext cx="24099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539165"/>
                </a:solidFill>
                <a:latin typeface="Alata"/>
                <a:ea typeface="Alata"/>
                <a:cs typeface="Alata"/>
                <a:sym typeface="Alata"/>
              </a:rPr>
              <a:t>3. Good Health and Well-Being</a:t>
            </a:r>
            <a:endParaRPr b="1" sz="2200">
              <a:solidFill>
                <a:srgbClr val="539165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04" name="Google Shape;204;p27"/>
          <p:cNvSpPr txBox="1"/>
          <p:nvPr/>
        </p:nvSpPr>
        <p:spPr>
          <a:xfrm>
            <a:off x="6127850" y="3264150"/>
            <a:ext cx="2688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Ensure healthy lives and promote well-being for all at all ages</a:t>
            </a:r>
            <a:endParaRPr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cxnSp>
        <p:nvCxnSpPr>
          <p:cNvPr id="205" name="Google Shape;205;p27"/>
          <p:cNvCxnSpPr/>
          <p:nvPr/>
        </p:nvCxnSpPr>
        <p:spPr>
          <a:xfrm>
            <a:off x="6127838" y="3255450"/>
            <a:ext cx="2696100" cy="2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27"/>
          <p:cNvSpPr/>
          <p:nvPr/>
        </p:nvSpPr>
        <p:spPr>
          <a:xfrm>
            <a:off x="6001850" y="3196800"/>
            <a:ext cx="126000" cy="117000"/>
          </a:xfrm>
          <a:prstGeom prst="ellipse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7"/>
          <p:cNvSpPr/>
          <p:nvPr/>
        </p:nvSpPr>
        <p:spPr>
          <a:xfrm>
            <a:off x="2566500" y="3726875"/>
            <a:ext cx="126000" cy="117000"/>
          </a:xfrm>
          <a:prstGeom prst="ellipse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7"/>
          <p:cNvSpPr txBox="1"/>
          <p:nvPr/>
        </p:nvSpPr>
        <p:spPr>
          <a:xfrm>
            <a:off x="602372" y="2921428"/>
            <a:ext cx="1879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B8405E"/>
                </a:solidFill>
                <a:latin typeface="Alata"/>
                <a:ea typeface="Alata"/>
                <a:cs typeface="Alata"/>
                <a:sym typeface="Alata"/>
              </a:rPr>
              <a:t>10. Reduced Inequalities</a:t>
            </a:r>
            <a:endParaRPr b="1" sz="2200">
              <a:solidFill>
                <a:srgbClr val="B8405E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09" name="Google Shape;209;p27"/>
          <p:cNvSpPr txBox="1"/>
          <p:nvPr/>
        </p:nvSpPr>
        <p:spPr>
          <a:xfrm>
            <a:off x="165875" y="3789300"/>
            <a:ext cx="2315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Reduce inequalities within and among countries</a:t>
            </a:r>
            <a:endParaRPr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cxnSp>
        <p:nvCxnSpPr>
          <p:cNvPr id="210" name="Google Shape;210;p27"/>
          <p:cNvCxnSpPr/>
          <p:nvPr/>
        </p:nvCxnSpPr>
        <p:spPr>
          <a:xfrm>
            <a:off x="297175" y="3783325"/>
            <a:ext cx="2269200" cy="60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27"/>
          <p:cNvSpPr/>
          <p:nvPr/>
        </p:nvSpPr>
        <p:spPr>
          <a:xfrm>
            <a:off x="0" y="0"/>
            <a:ext cx="91440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7"/>
          <p:cNvSpPr txBox="1"/>
          <p:nvPr/>
        </p:nvSpPr>
        <p:spPr>
          <a:xfrm>
            <a:off x="165875" y="107850"/>
            <a:ext cx="665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Introduction to SDGs Used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13" name="Google Shape;213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8"/>
          <p:cNvSpPr/>
          <p:nvPr/>
        </p:nvSpPr>
        <p:spPr>
          <a:xfrm>
            <a:off x="2236725" y="0"/>
            <a:ext cx="6907200" cy="5143500"/>
          </a:xfrm>
          <a:prstGeom prst="rect">
            <a:avLst/>
          </a:prstGeom>
          <a:solidFill>
            <a:srgbClr val="CFC3AC">
              <a:alpha val="73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9" name="Google Shape;219;p28"/>
          <p:cNvCxnSpPr/>
          <p:nvPr/>
        </p:nvCxnSpPr>
        <p:spPr>
          <a:xfrm flipH="1" rot="10800000">
            <a:off x="0" y="2771925"/>
            <a:ext cx="4408200" cy="4800"/>
          </a:xfrm>
          <a:prstGeom prst="straightConnector1">
            <a:avLst/>
          </a:prstGeom>
          <a:noFill/>
          <a:ln cap="rnd" cmpd="sng" w="19050">
            <a:solidFill>
              <a:srgbClr val="000000">
                <a:alpha val="698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0" name="Google Shape;220;p28"/>
          <p:cNvSpPr txBox="1"/>
          <p:nvPr/>
        </p:nvSpPr>
        <p:spPr>
          <a:xfrm>
            <a:off x="4673875" y="1482525"/>
            <a:ext cx="42300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This dataset can aid in the development of accurate predictive models and improve our understanding of heart disease.</a:t>
            </a:r>
            <a:endParaRPr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2560275" y="264500"/>
            <a:ext cx="626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539165"/>
                </a:solidFill>
                <a:latin typeface="Alata"/>
                <a:ea typeface="Alata"/>
                <a:cs typeface="Alata"/>
                <a:sym typeface="Alata"/>
              </a:rPr>
              <a:t>SDG 3: Good Health and Well-being</a:t>
            </a:r>
            <a:endParaRPr b="1" sz="2800">
              <a:solidFill>
                <a:srgbClr val="539165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22" name="Google Shape;222;p28"/>
          <p:cNvSpPr txBox="1"/>
          <p:nvPr/>
        </p:nvSpPr>
        <p:spPr>
          <a:xfrm>
            <a:off x="4673875" y="3236750"/>
            <a:ext cx="4127400" cy="12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chemeClr val="accent4"/>
                </a:solidFill>
                <a:latin typeface="Alata"/>
                <a:ea typeface="Alata"/>
                <a:cs typeface="Alata"/>
                <a:sym typeface="Alata"/>
              </a:rPr>
              <a:t>better diagnosis &amp; treatment</a:t>
            </a:r>
            <a:endParaRPr sz="1800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chemeClr val="accent4"/>
                </a:solidFill>
                <a:latin typeface="Alata"/>
                <a:ea typeface="Alata"/>
                <a:cs typeface="Alata"/>
                <a:sym typeface="Alata"/>
              </a:rPr>
              <a:t>prevention of this critical health issue</a:t>
            </a:r>
            <a:endParaRPr sz="1800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223" name="Google Shape;2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888" y="1334113"/>
            <a:ext cx="2880425" cy="288042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4" name="Google Shape;224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/>
          <p:nvPr/>
        </p:nvSpPr>
        <p:spPr>
          <a:xfrm>
            <a:off x="2236725" y="0"/>
            <a:ext cx="6907200" cy="5143500"/>
          </a:xfrm>
          <a:prstGeom prst="rect">
            <a:avLst/>
          </a:prstGeom>
          <a:solidFill>
            <a:srgbClr val="CFC3AC">
              <a:alpha val="73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" name="Google Shape;230;p29"/>
          <p:cNvCxnSpPr/>
          <p:nvPr/>
        </p:nvCxnSpPr>
        <p:spPr>
          <a:xfrm flipH="1" rot="10800000">
            <a:off x="0" y="2771925"/>
            <a:ext cx="4408200" cy="4800"/>
          </a:xfrm>
          <a:prstGeom prst="straightConnector1">
            <a:avLst/>
          </a:prstGeom>
          <a:noFill/>
          <a:ln cap="rnd" cmpd="sng" w="19050">
            <a:solidFill>
              <a:srgbClr val="000000">
                <a:alpha val="698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1" name="Google Shape;23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101" y="1343325"/>
            <a:ext cx="2861975" cy="286197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2" name="Google Shape;232;p29"/>
          <p:cNvSpPr txBox="1"/>
          <p:nvPr/>
        </p:nvSpPr>
        <p:spPr>
          <a:xfrm>
            <a:off x="2560275" y="264500"/>
            <a:ext cx="626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B8405E"/>
                </a:solidFill>
                <a:latin typeface="Alata"/>
                <a:ea typeface="Alata"/>
                <a:cs typeface="Alata"/>
                <a:sym typeface="Alata"/>
              </a:rPr>
              <a:t>SDG 10: Reduced Inequalities</a:t>
            </a:r>
            <a:endParaRPr b="1" sz="2800">
              <a:solidFill>
                <a:srgbClr val="B8405E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33" name="Google Shape;233;p29"/>
          <p:cNvSpPr txBox="1"/>
          <p:nvPr/>
        </p:nvSpPr>
        <p:spPr>
          <a:xfrm>
            <a:off x="4731550" y="1483725"/>
            <a:ext cx="4070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43C51"/>
                </a:solidFill>
                <a:latin typeface="Alata"/>
                <a:ea typeface="Alata"/>
                <a:cs typeface="Alata"/>
                <a:sym typeface="Alata"/>
              </a:rPr>
              <a:t>Analyzing the data can help identify patterns and risk factors specific to different demographic groups.</a:t>
            </a:r>
            <a:endParaRPr sz="1800">
              <a:solidFill>
                <a:srgbClr val="243C5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34" name="Google Shape;234;p29"/>
          <p:cNvSpPr txBox="1"/>
          <p:nvPr/>
        </p:nvSpPr>
        <p:spPr>
          <a:xfrm>
            <a:off x="4731550" y="2823825"/>
            <a:ext cx="40701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chemeClr val="accent4"/>
                </a:solidFill>
                <a:latin typeface="Alata"/>
                <a:ea typeface="Alata"/>
                <a:cs typeface="Alata"/>
                <a:sym typeface="Alata"/>
              </a:rPr>
              <a:t>reduce the incidence of heart disease among vulnerable populations</a:t>
            </a:r>
            <a:endParaRPr sz="1800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lata"/>
              <a:buChar char="●"/>
            </a:pPr>
            <a:r>
              <a:rPr lang="en" sz="1800">
                <a:solidFill>
                  <a:schemeClr val="accent4"/>
                </a:solidFill>
                <a:latin typeface="Alata"/>
                <a:ea typeface="Alata"/>
                <a:cs typeface="Alata"/>
                <a:sym typeface="Alata"/>
              </a:rPr>
              <a:t>promote health equity and reduce health inequalities</a:t>
            </a:r>
            <a:endParaRPr sz="1800">
              <a:solidFill>
                <a:schemeClr val="accent4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35" name="Google Shape;235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/>
          <p:nvPr/>
        </p:nvSpPr>
        <p:spPr>
          <a:xfrm>
            <a:off x="0" y="0"/>
            <a:ext cx="91440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0"/>
          <p:cNvSpPr txBox="1"/>
          <p:nvPr/>
        </p:nvSpPr>
        <p:spPr>
          <a:xfrm>
            <a:off x="165875" y="107850"/>
            <a:ext cx="665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Fishbone Diagram - Factors</a:t>
            </a:r>
            <a:endParaRPr b="1" sz="28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242" name="Google Shape;242;p30"/>
          <p:cNvPicPr preferRelativeResize="0"/>
          <p:nvPr/>
        </p:nvPicPr>
        <p:blipFill rotWithShape="1">
          <a:blip r:embed="rId3">
            <a:alphaModFix/>
          </a:blip>
          <a:srcRect b="17738" l="0" r="5749" t="24816"/>
          <a:stretch/>
        </p:blipFill>
        <p:spPr>
          <a:xfrm>
            <a:off x="295050" y="1089625"/>
            <a:ext cx="8553876" cy="3909976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